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handoutMasterIdLst>
    <p:handoutMasterId r:id="rId23"/>
  </p:handoutMasterIdLst>
  <p:sldIdLst>
    <p:sldId id="257" r:id="rId6"/>
    <p:sldId id="279" r:id="rId7"/>
    <p:sldId id="282" r:id="rId8"/>
    <p:sldId id="291" r:id="rId9"/>
    <p:sldId id="270" r:id="rId10"/>
    <p:sldId id="285" r:id="rId11"/>
    <p:sldId id="262" r:id="rId12"/>
    <p:sldId id="292" r:id="rId13"/>
    <p:sldId id="272" r:id="rId14"/>
    <p:sldId id="276" r:id="rId15"/>
    <p:sldId id="286" r:id="rId16"/>
    <p:sldId id="289" r:id="rId17"/>
    <p:sldId id="290" r:id="rId18"/>
    <p:sldId id="288" r:id="rId19"/>
    <p:sldId id="281" r:id="rId20"/>
    <p:sldId id="259" r:id="rId21"/>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F4FE21-8BEF-428C-9AAF-2E1C0449F394}" name="Breandan McKeown" initials="BM" userId="S::breandan.mckeown@hydro.com.au::516ae69f-edb2-4e95-9774-fa3c57ffda97" providerId="AD"/>
  <p188:author id="{600BC02A-B05C-4C48-F152-024D9EE197E9}" name="Anneke Le Roux" initials="AL" userId="S::anneke.leroux@hydro.com.au::ec8ba91e-c98c-4b67-9f49-dc75541d42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002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4632" y="13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ke Le Roux" userId="ec8ba91e-c98c-4b67-9f49-dc75541d4290" providerId="ADAL" clId="{F229DF22-56FD-437A-965D-DCA3E8BB0001}"/>
    <pc:docChg chg="modSld">
      <pc:chgData name="Anneke Le Roux" userId="ec8ba91e-c98c-4b67-9f49-dc75541d4290" providerId="ADAL" clId="{F229DF22-56FD-437A-965D-DCA3E8BB0001}" dt="2025-06-03T01:43:42.799" v="1" actId="114"/>
      <pc:docMkLst>
        <pc:docMk/>
      </pc:docMkLst>
      <pc:sldChg chg="modSp mod">
        <pc:chgData name="Anneke Le Roux" userId="ec8ba91e-c98c-4b67-9f49-dc75541d4290" providerId="ADAL" clId="{F229DF22-56FD-437A-965D-DCA3E8BB0001}" dt="2025-06-03T01:43:42.799" v="1" actId="114"/>
        <pc:sldMkLst>
          <pc:docMk/>
          <pc:sldMk cId="1713985346" sldId="281"/>
        </pc:sldMkLst>
        <pc:spChg chg="mod">
          <ac:chgData name="Anneke Le Roux" userId="ec8ba91e-c98c-4b67-9f49-dc75541d4290" providerId="ADAL" clId="{F229DF22-56FD-437A-965D-DCA3E8BB0001}" dt="2025-06-03T01:43:42.799" v="1" actId="114"/>
          <ac:spMkLst>
            <pc:docMk/>
            <pc:sldMk cId="1713985346" sldId="281"/>
            <ac:spMk id="19" creationId="{8FD6596C-19E5-59C0-8884-BFFD92078035}"/>
          </ac:spMkLst>
        </pc:spChg>
        <pc:picChg chg="mod">
          <ac:chgData name="Anneke Le Roux" userId="ec8ba91e-c98c-4b67-9f49-dc75541d4290" providerId="ADAL" clId="{F229DF22-56FD-437A-965D-DCA3E8BB0001}" dt="2025-06-03T01:40:33.396" v="0" actId="1076"/>
          <ac:picMkLst>
            <pc:docMk/>
            <pc:sldMk cId="1713985346" sldId="281"/>
            <ac:picMk id="17" creationId="{0CF92025-C524-C805-2F0B-BAA344FA3B03}"/>
          </ac:picMkLst>
        </pc:picChg>
      </pc:sldChg>
    </pc:docChg>
  </pc:docChgLst>
  <pc:docChgLst>
    <pc:chgData name="Breandan McKeown" userId="516ae69f-edb2-4e95-9774-fa3c57ffda97" providerId="ADAL" clId="{937E3849-880F-4127-8A01-35A4F494B809}"/>
    <pc:docChg chg="delSld">
      <pc:chgData name="Breandan McKeown" userId="516ae69f-edb2-4e95-9774-fa3c57ffda97" providerId="ADAL" clId="{937E3849-880F-4127-8A01-35A4F494B809}" dt="2025-07-30T22:40:49.708" v="0" actId="47"/>
      <pc:docMkLst>
        <pc:docMk/>
      </pc:docMkLst>
      <pc:sldChg chg="del">
        <pc:chgData name="Breandan McKeown" userId="516ae69f-edb2-4e95-9774-fa3c57ffda97" providerId="ADAL" clId="{937E3849-880F-4127-8A01-35A4F494B809}" dt="2025-07-30T22:40:49.708" v="0" actId="47"/>
        <pc:sldMkLst>
          <pc:docMk/>
          <pc:sldMk cId="3820932332" sldId="284"/>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30212-4414-4804-910C-6EA802FB6A5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36BCAC2-1476-49AE-A2A2-F0F857828B44}">
      <dgm:prSet/>
      <dgm:spPr/>
      <dgm:t>
        <a:bodyPr/>
        <a:lstStyle/>
        <a:p>
          <a:pPr>
            <a:lnSpc>
              <a:spcPct val="100000"/>
            </a:lnSpc>
          </a:pPr>
          <a:r>
            <a:rPr lang="en-GB"/>
            <a:t>Refurbishment of the turbines located at Bastyan, Mackintosh, Reece and then Tribute and John Butters Power Stations so they operate for another 40+ years. </a:t>
          </a:r>
          <a:endParaRPr lang="en-US"/>
        </a:p>
      </dgm:t>
    </dgm:pt>
    <dgm:pt modelId="{F4C4E551-B926-4EFB-8902-8E7DD2F55198}" type="parTrans" cxnId="{26AD1CB5-A5BC-4CF9-8C88-6F848B08DD47}">
      <dgm:prSet/>
      <dgm:spPr/>
      <dgm:t>
        <a:bodyPr/>
        <a:lstStyle/>
        <a:p>
          <a:endParaRPr lang="en-US"/>
        </a:p>
      </dgm:t>
    </dgm:pt>
    <dgm:pt modelId="{B7DAEB18-D8BF-4988-90FE-B04F5B9F6272}" type="sibTrans" cxnId="{26AD1CB5-A5BC-4CF9-8C88-6F848B08DD47}">
      <dgm:prSet/>
      <dgm:spPr/>
      <dgm:t>
        <a:bodyPr/>
        <a:lstStyle/>
        <a:p>
          <a:endParaRPr lang="en-US"/>
        </a:p>
      </dgm:t>
    </dgm:pt>
    <dgm:pt modelId="{9B5E7BDE-F4C8-411B-82A7-4BA4868D2F80}">
      <dgm:prSet/>
      <dgm:spPr/>
      <dgm:t>
        <a:bodyPr/>
        <a:lstStyle/>
        <a:p>
          <a:pPr>
            <a:lnSpc>
              <a:spcPct val="100000"/>
            </a:lnSpc>
          </a:pPr>
          <a:r>
            <a:rPr lang="en-GB" b="1"/>
            <a:t>Project Start date: </a:t>
          </a:r>
          <a:r>
            <a:rPr lang="en-AU"/>
            <a:t>September 2027 – Bastyan</a:t>
          </a:r>
          <a:endParaRPr lang="en-US"/>
        </a:p>
      </dgm:t>
    </dgm:pt>
    <dgm:pt modelId="{DAF99A2F-DA3D-4642-AC6E-7F5D9041606D}" type="parTrans" cxnId="{8EEE959A-5DF1-403E-9A4E-7D379EF68D8D}">
      <dgm:prSet/>
      <dgm:spPr/>
      <dgm:t>
        <a:bodyPr/>
        <a:lstStyle/>
        <a:p>
          <a:endParaRPr lang="en-US"/>
        </a:p>
      </dgm:t>
    </dgm:pt>
    <dgm:pt modelId="{580B297A-8F3C-4DF5-9D03-6DA1344FE3B4}" type="sibTrans" cxnId="{8EEE959A-5DF1-403E-9A4E-7D379EF68D8D}">
      <dgm:prSet/>
      <dgm:spPr/>
      <dgm:t>
        <a:bodyPr/>
        <a:lstStyle/>
        <a:p>
          <a:endParaRPr lang="en-US"/>
        </a:p>
      </dgm:t>
    </dgm:pt>
    <dgm:pt modelId="{F32715E7-E2FD-4A27-99BF-AB72480458D6}">
      <dgm:prSet/>
      <dgm:spPr/>
      <dgm:t>
        <a:bodyPr/>
        <a:lstStyle/>
        <a:p>
          <a:pPr>
            <a:lnSpc>
              <a:spcPct val="100000"/>
            </a:lnSpc>
          </a:pPr>
          <a:r>
            <a:rPr lang="en-AU" b="1"/>
            <a:t>Duration:  </a:t>
          </a:r>
          <a:r>
            <a:rPr lang="en-GB"/>
            <a:t>Each refurbishment will take approximately 9 months </a:t>
          </a:r>
          <a:endParaRPr lang="en-US"/>
        </a:p>
      </dgm:t>
    </dgm:pt>
    <dgm:pt modelId="{DCD82E30-27F2-4EC1-AB16-FAA934EB293B}" type="parTrans" cxnId="{45CA61DD-B11E-4395-ADBF-6E162A92F7CF}">
      <dgm:prSet/>
      <dgm:spPr/>
      <dgm:t>
        <a:bodyPr/>
        <a:lstStyle/>
        <a:p>
          <a:endParaRPr lang="en-US"/>
        </a:p>
      </dgm:t>
    </dgm:pt>
    <dgm:pt modelId="{D63F4CA2-6A41-4831-9C28-7292C916B5E1}" type="sibTrans" cxnId="{45CA61DD-B11E-4395-ADBF-6E162A92F7CF}">
      <dgm:prSet/>
      <dgm:spPr/>
      <dgm:t>
        <a:bodyPr/>
        <a:lstStyle/>
        <a:p>
          <a:endParaRPr lang="en-US"/>
        </a:p>
      </dgm:t>
    </dgm:pt>
    <dgm:pt modelId="{BD973858-F7C9-4052-8D13-90B19EEBB7FF}">
      <dgm:prSet/>
      <dgm:spPr/>
      <dgm:t>
        <a:bodyPr/>
        <a:lstStyle/>
        <a:p>
          <a:pPr>
            <a:lnSpc>
              <a:spcPct val="100000"/>
            </a:lnSpc>
          </a:pPr>
          <a:r>
            <a:rPr lang="en-GB" b="1"/>
            <a:t>Workforce: </a:t>
          </a:r>
          <a:r>
            <a:rPr lang="en-GB"/>
            <a:t>Up to 80 additional workers (HT staff &amp; contractors) at peak times</a:t>
          </a:r>
          <a:endParaRPr lang="en-US"/>
        </a:p>
      </dgm:t>
    </dgm:pt>
    <dgm:pt modelId="{503D0701-0950-4F18-8B5A-A59B17D79799}" type="parTrans" cxnId="{733B2966-7FDA-4A80-A67A-19BBCB630E2F}">
      <dgm:prSet/>
      <dgm:spPr/>
      <dgm:t>
        <a:bodyPr/>
        <a:lstStyle/>
        <a:p>
          <a:endParaRPr lang="en-US"/>
        </a:p>
      </dgm:t>
    </dgm:pt>
    <dgm:pt modelId="{E003FDF9-3701-4E64-83E0-D5C886A33531}" type="sibTrans" cxnId="{733B2966-7FDA-4A80-A67A-19BBCB630E2F}">
      <dgm:prSet/>
      <dgm:spPr/>
      <dgm:t>
        <a:bodyPr/>
        <a:lstStyle/>
        <a:p>
          <a:endParaRPr lang="en-US"/>
        </a:p>
      </dgm:t>
    </dgm:pt>
    <dgm:pt modelId="{C5FA261C-9794-4B20-BB42-B39FA5CF3784}">
      <dgm:prSet/>
      <dgm:spPr/>
      <dgm:t>
        <a:bodyPr/>
        <a:lstStyle/>
        <a:p>
          <a:pPr>
            <a:lnSpc>
              <a:spcPct val="100000"/>
            </a:lnSpc>
          </a:pPr>
          <a:r>
            <a:rPr lang="en-GB" b="1"/>
            <a:t>Commitment: </a:t>
          </a:r>
          <a:r>
            <a:rPr lang="en-GB"/>
            <a:t>We will actively work to minimize impacts and maximize benefits for the local community. Job opportunities associated with the ongoing management of the accommodation village will be advertised locally.</a:t>
          </a:r>
          <a:endParaRPr lang="en-US"/>
        </a:p>
      </dgm:t>
    </dgm:pt>
    <dgm:pt modelId="{6C161E0D-1649-4E2C-818C-1EEA5EA3134C}" type="parTrans" cxnId="{87BBCAA9-7EA9-4C7C-9D07-AFBEED9044BF}">
      <dgm:prSet/>
      <dgm:spPr/>
      <dgm:t>
        <a:bodyPr/>
        <a:lstStyle/>
        <a:p>
          <a:endParaRPr lang="en-US"/>
        </a:p>
      </dgm:t>
    </dgm:pt>
    <dgm:pt modelId="{1E352AB4-CB75-4075-8649-DE342C7AB2C9}" type="sibTrans" cxnId="{87BBCAA9-7EA9-4C7C-9D07-AFBEED9044BF}">
      <dgm:prSet/>
      <dgm:spPr/>
      <dgm:t>
        <a:bodyPr/>
        <a:lstStyle/>
        <a:p>
          <a:endParaRPr lang="en-US"/>
        </a:p>
      </dgm:t>
    </dgm:pt>
    <dgm:pt modelId="{47843F13-A3DB-4021-8098-711DFFFB1440}" type="pres">
      <dgm:prSet presAssocID="{B0C30212-4414-4804-910C-6EA802FB6A59}" presName="root" presStyleCnt="0">
        <dgm:presLayoutVars>
          <dgm:dir/>
          <dgm:resizeHandles val="exact"/>
        </dgm:presLayoutVars>
      </dgm:prSet>
      <dgm:spPr/>
    </dgm:pt>
    <dgm:pt modelId="{460FEFBA-F7FA-47AC-9FB1-FA6B908EE01C}" type="pres">
      <dgm:prSet presAssocID="{136BCAC2-1476-49AE-A2A2-F0F857828B44}" presName="compNode" presStyleCnt="0"/>
      <dgm:spPr/>
    </dgm:pt>
    <dgm:pt modelId="{0E29FEF4-CC51-4962-AD50-4A38F57ED181}" type="pres">
      <dgm:prSet presAssocID="{136BCAC2-1476-49AE-A2A2-F0F857828B44}" presName="bgRect" presStyleLbl="bgShp" presStyleIdx="0" presStyleCnt="5"/>
      <dgm:spPr/>
    </dgm:pt>
    <dgm:pt modelId="{55166F4D-5369-4521-ADD8-39B8E5BE7B53}" type="pres">
      <dgm:prSet presAssocID="{136BCAC2-1476-49AE-A2A2-F0F857828B4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mill"/>
        </a:ext>
      </dgm:extLst>
    </dgm:pt>
    <dgm:pt modelId="{4F5550C6-C0F8-4869-9333-D38FC9967E8C}" type="pres">
      <dgm:prSet presAssocID="{136BCAC2-1476-49AE-A2A2-F0F857828B44}" presName="spaceRect" presStyleCnt="0"/>
      <dgm:spPr/>
    </dgm:pt>
    <dgm:pt modelId="{17A7633E-F4FF-427D-AF18-41A9B19F38D4}" type="pres">
      <dgm:prSet presAssocID="{136BCAC2-1476-49AE-A2A2-F0F857828B44}" presName="parTx" presStyleLbl="revTx" presStyleIdx="0" presStyleCnt="5">
        <dgm:presLayoutVars>
          <dgm:chMax val="0"/>
          <dgm:chPref val="0"/>
        </dgm:presLayoutVars>
      </dgm:prSet>
      <dgm:spPr/>
    </dgm:pt>
    <dgm:pt modelId="{F8B4686B-07B1-46D3-9C9A-EFF2FEE0B2EB}" type="pres">
      <dgm:prSet presAssocID="{B7DAEB18-D8BF-4988-90FE-B04F5B9F6272}" presName="sibTrans" presStyleCnt="0"/>
      <dgm:spPr/>
    </dgm:pt>
    <dgm:pt modelId="{BABA7AF0-EEDF-4D09-A9FF-3D214B1C8B66}" type="pres">
      <dgm:prSet presAssocID="{9B5E7BDE-F4C8-411B-82A7-4BA4868D2F80}" presName="compNode" presStyleCnt="0"/>
      <dgm:spPr/>
    </dgm:pt>
    <dgm:pt modelId="{48603634-560D-40A2-9D6D-96F448AB1746}" type="pres">
      <dgm:prSet presAssocID="{9B5E7BDE-F4C8-411B-82A7-4BA4868D2F80}" presName="bgRect" presStyleLbl="bgShp" presStyleIdx="1" presStyleCnt="5"/>
      <dgm:spPr/>
    </dgm:pt>
    <dgm:pt modelId="{815DC740-FC38-4325-B6E4-3B2FE61105B3}" type="pres">
      <dgm:prSet presAssocID="{9B5E7BDE-F4C8-411B-82A7-4BA4868D2F8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ip Calendar"/>
        </a:ext>
      </dgm:extLst>
    </dgm:pt>
    <dgm:pt modelId="{6BF468F4-1B1C-40F4-82D0-320F121420BC}" type="pres">
      <dgm:prSet presAssocID="{9B5E7BDE-F4C8-411B-82A7-4BA4868D2F80}" presName="spaceRect" presStyleCnt="0"/>
      <dgm:spPr/>
    </dgm:pt>
    <dgm:pt modelId="{8D135BDF-8822-4CE1-A342-820BFDD5D0E5}" type="pres">
      <dgm:prSet presAssocID="{9B5E7BDE-F4C8-411B-82A7-4BA4868D2F80}" presName="parTx" presStyleLbl="revTx" presStyleIdx="1" presStyleCnt="5">
        <dgm:presLayoutVars>
          <dgm:chMax val="0"/>
          <dgm:chPref val="0"/>
        </dgm:presLayoutVars>
      </dgm:prSet>
      <dgm:spPr/>
    </dgm:pt>
    <dgm:pt modelId="{DA9BC2A5-2041-45DC-AB4E-4FF455070C5D}" type="pres">
      <dgm:prSet presAssocID="{580B297A-8F3C-4DF5-9D03-6DA1344FE3B4}" presName="sibTrans" presStyleCnt="0"/>
      <dgm:spPr/>
    </dgm:pt>
    <dgm:pt modelId="{628DC6B0-5B97-4EEC-BC9D-E3645964F482}" type="pres">
      <dgm:prSet presAssocID="{F32715E7-E2FD-4A27-99BF-AB72480458D6}" presName="compNode" presStyleCnt="0"/>
      <dgm:spPr/>
    </dgm:pt>
    <dgm:pt modelId="{1B2D7F25-379D-4883-BDCA-5F8B4263B799}" type="pres">
      <dgm:prSet presAssocID="{F32715E7-E2FD-4A27-99BF-AB72480458D6}" presName="bgRect" presStyleLbl="bgShp" presStyleIdx="2" presStyleCnt="5"/>
      <dgm:spPr/>
    </dgm:pt>
    <dgm:pt modelId="{010A0382-181D-412A-BF7F-0CE2D16C5E22}" type="pres">
      <dgm:prSet presAssocID="{F32715E7-E2FD-4A27-99BF-AB72480458D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265B0B96-32EE-4438-A7E8-07C315ECE41E}" type="pres">
      <dgm:prSet presAssocID="{F32715E7-E2FD-4A27-99BF-AB72480458D6}" presName="spaceRect" presStyleCnt="0"/>
      <dgm:spPr/>
    </dgm:pt>
    <dgm:pt modelId="{D8DAD2E7-84B2-41EE-AB6D-509B84CC30F1}" type="pres">
      <dgm:prSet presAssocID="{F32715E7-E2FD-4A27-99BF-AB72480458D6}" presName="parTx" presStyleLbl="revTx" presStyleIdx="2" presStyleCnt="5">
        <dgm:presLayoutVars>
          <dgm:chMax val="0"/>
          <dgm:chPref val="0"/>
        </dgm:presLayoutVars>
      </dgm:prSet>
      <dgm:spPr/>
    </dgm:pt>
    <dgm:pt modelId="{2EE5286A-3B6E-4F14-9D14-E614C579ED67}" type="pres">
      <dgm:prSet presAssocID="{D63F4CA2-6A41-4831-9C28-7292C916B5E1}" presName="sibTrans" presStyleCnt="0"/>
      <dgm:spPr/>
    </dgm:pt>
    <dgm:pt modelId="{8A01610C-1232-46E5-977D-66BF3D0E0EED}" type="pres">
      <dgm:prSet presAssocID="{BD973858-F7C9-4052-8D13-90B19EEBB7FF}" presName="compNode" presStyleCnt="0"/>
      <dgm:spPr/>
    </dgm:pt>
    <dgm:pt modelId="{0E96E13A-9F87-41BB-8B62-C6C1B9197F6C}" type="pres">
      <dgm:prSet presAssocID="{BD973858-F7C9-4052-8D13-90B19EEBB7FF}" presName="bgRect" presStyleLbl="bgShp" presStyleIdx="3" presStyleCnt="5"/>
      <dgm:spPr/>
    </dgm:pt>
    <dgm:pt modelId="{9C67C04D-A326-40FA-96F2-5E73A5B26B52}" type="pres">
      <dgm:prSet presAssocID="{BD973858-F7C9-4052-8D13-90B19EEBB7F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ffice Worker"/>
        </a:ext>
      </dgm:extLst>
    </dgm:pt>
    <dgm:pt modelId="{0409D8D4-679F-4B43-A02D-5DFA7B42617E}" type="pres">
      <dgm:prSet presAssocID="{BD973858-F7C9-4052-8D13-90B19EEBB7FF}" presName="spaceRect" presStyleCnt="0"/>
      <dgm:spPr/>
    </dgm:pt>
    <dgm:pt modelId="{09214D85-6628-4830-851D-DA3C93ECEA24}" type="pres">
      <dgm:prSet presAssocID="{BD973858-F7C9-4052-8D13-90B19EEBB7FF}" presName="parTx" presStyleLbl="revTx" presStyleIdx="3" presStyleCnt="5">
        <dgm:presLayoutVars>
          <dgm:chMax val="0"/>
          <dgm:chPref val="0"/>
        </dgm:presLayoutVars>
      </dgm:prSet>
      <dgm:spPr/>
    </dgm:pt>
    <dgm:pt modelId="{A31B23E5-315D-4199-A1C8-03AD0BBB50D8}" type="pres">
      <dgm:prSet presAssocID="{E003FDF9-3701-4E64-83E0-D5C886A33531}" presName="sibTrans" presStyleCnt="0"/>
      <dgm:spPr/>
    </dgm:pt>
    <dgm:pt modelId="{2BD13977-AE61-4C97-9C81-19E1B6A5BF46}" type="pres">
      <dgm:prSet presAssocID="{C5FA261C-9794-4B20-BB42-B39FA5CF3784}" presName="compNode" presStyleCnt="0"/>
      <dgm:spPr/>
    </dgm:pt>
    <dgm:pt modelId="{AE1E091A-9711-464D-8F8A-F32FA2454509}" type="pres">
      <dgm:prSet presAssocID="{C5FA261C-9794-4B20-BB42-B39FA5CF3784}" presName="bgRect" presStyleLbl="bgShp" presStyleIdx="4" presStyleCnt="5" custScaleY="147373"/>
      <dgm:spPr/>
    </dgm:pt>
    <dgm:pt modelId="{58AB7E96-FF7D-42BF-8FC0-1F99349DE020}" type="pres">
      <dgm:prSet presAssocID="{C5FA261C-9794-4B20-BB42-B39FA5CF378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nections"/>
        </a:ext>
      </dgm:extLst>
    </dgm:pt>
    <dgm:pt modelId="{06D5A1FA-7F6F-46A4-83EA-6F354E29C309}" type="pres">
      <dgm:prSet presAssocID="{C5FA261C-9794-4B20-BB42-B39FA5CF3784}" presName="spaceRect" presStyleCnt="0"/>
      <dgm:spPr/>
    </dgm:pt>
    <dgm:pt modelId="{76C36BA6-1785-4D98-8E5E-B909BA3D92F1}" type="pres">
      <dgm:prSet presAssocID="{C5FA261C-9794-4B20-BB42-B39FA5CF3784}" presName="parTx" presStyleLbl="revTx" presStyleIdx="4" presStyleCnt="5" custScaleY="161273">
        <dgm:presLayoutVars>
          <dgm:chMax val="0"/>
          <dgm:chPref val="0"/>
        </dgm:presLayoutVars>
      </dgm:prSet>
      <dgm:spPr/>
    </dgm:pt>
  </dgm:ptLst>
  <dgm:cxnLst>
    <dgm:cxn modelId="{2055510C-FEE4-4AEF-B160-807DF23FA4E2}" type="presOf" srcId="{B0C30212-4414-4804-910C-6EA802FB6A59}" destId="{47843F13-A3DB-4021-8098-711DFFFB1440}" srcOrd="0" destOrd="0" presId="urn:microsoft.com/office/officeart/2018/2/layout/IconVerticalSolidList"/>
    <dgm:cxn modelId="{A2322032-B70F-4F53-A2F2-999B37F699F8}" type="presOf" srcId="{9B5E7BDE-F4C8-411B-82A7-4BA4868D2F80}" destId="{8D135BDF-8822-4CE1-A342-820BFDD5D0E5}" srcOrd="0" destOrd="0" presId="urn:microsoft.com/office/officeart/2018/2/layout/IconVerticalSolidList"/>
    <dgm:cxn modelId="{06876F45-BB15-4DA0-B489-AD4BF6A83755}" type="presOf" srcId="{C5FA261C-9794-4B20-BB42-B39FA5CF3784}" destId="{76C36BA6-1785-4D98-8E5E-B909BA3D92F1}" srcOrd="0" destOrd="0" presId="urn:microsoft.com/office/officeart/2018/2/layout/IconVerticalSolidList"/>
    <dgm:cxn modelId="{733B2966-7FDA-4A80-A67A-19BBCB630E2F}" srcId="{B0C30212-4414-4804-910C-6EA802FB6A59}" destId="{BD973858-F7C9-4052-8D13-90B19EEBB7FF}" srcOrd="3" destOrd="0" parTransId="{503D0701-0950-4F18-8B5A-A59B17D79799}" sibTransId="{E003FDF9-3701-4E64-83E0-D5C886A33531}"/>
    <dgm:cxn modelId="{4A369857-EAA1-4F88-8244-D468BBDF25F2}" type="presOf" srcId="{136BCAC2-1476-49AE-A2A2-F0F857828B44}" destId="{17A7633E-F4FF-427D-AF18-41A9B19F38D4}" srcOrd="0" destOrd="0" presId="urn:microsoft.com/office/officeart/2018/2/layout/IconVerticalSolidList"/>
    <dgm:cxn modelId="{147B3679-B92D-4FEE-9402-CD01CF027117}" type="presOf" srcId="{BD973858-F7C9-4052-8D13-90B19EEBB7FF}" destId="{09214D85-6628-4830-851D-DA3C93ECEA24}" srcOrd="0" destOrd="0" presId="urn:microsoft.com/office/officeart/2018/2/layout/IconVerticalSolidList"/>
    <dgm:cxn modelId="{E072A58E-DB7E-4C9D-8569-3211E26C31BB}" type="presOf" srcId="{F32715E7-E2FD-4A27-99BF-AB72480458D6}" destId="{D8DAD2E7-84B2-41EE-AB6D-509B84CC30F1}" srcOrd="0" destOrd="0" presId="urn:microsoft.com/office/officeart/2018/2/layout/IconVerticalSolidList"/>
    <dgm:cxn modelId="{8EEE959A-5DF1-403E-9A4E-7D379EF68D8D}" srcId="{B0C30212-4414-4804-910C-6EA802FB6A59}" destId="{9B5E7BDE-F4C8-411B-82A7-4BA4868D2F80}" srcOrd="1" destOrd="0" parTransId="{DAF99A2F-DA3D-4642-AC6E-7F5D9041606D}" sibTransId="{580B297A-8F3C-4DF5-9D03-6DA1344FE3B4}"/>
    <dgm:cxn modelId="{87BBCAA9-7EA9-4C7C-9D07-AFBEED9044BF}" srcId="{B0C30212-4414-4804-910C-6EA802FB6A59}" destId="{C5FA261C-9794-4B20-BB42-B39FA5CF3784}" srcOrd="4" destOrd="0" parTransId="{6C161E0D-1649-4E2C-818C-1EEA5EA3134C}" sibTransId="{1E352AB4-CB75-4075-8649-DE342C7AB2C9}"/>
    <dgm:cxn modelId="{26AD1CB5-A5BC-4CF9-8C88-6F848B08DD47}" srcId="{B0C30212-4414-4804-910C-6EA802FB6A59}" destId="{136BCAC2-1476-49AE-A2A2-F0F857828B44}" srcOrd="0" destOrd="0" parTransId="{F4C4E551-B926-4EFB-8902-8E7DD2F55198}" sibTransId="{B7DAEB18-D8BF-4988-90FE-B04F5B9F6272}"/>
    <dgm:cxn modelId="{45CA61DD-B11E-4395-ADBF-6E162A92F7CF}" srcId="{B0C30212-4414-4804-910C-6EA802FB6A59}" destId="{F32715E7-E2FD-4A27-99BF-AB72480458D6}" srcOrd="2" destOrd="0" parTransId="{DCD82E30-27F2-4EC1-AB16-FAA934EB293B}" sibTransId="{D63F4CA2-6A41-4831-9C28-7292C916B5E1}"/>
    <dgm:cxn modelId="{66D9464E-7F55-4F92-9A95-FBE2BA815077}" type="presParOf" srcId="{47843F13-A3DB-4021-8098-711DFFFB1440}" destId="{460FEFBA-F7FA-47AC-9FB1-FA6B908EE01C}" srcOrd="0" destOrd="0" presId="urn:microsoft.com/office/officeart/2018/2/layout/IconVerticalSolidList"/>
    <dgm:cxn modelId="{2FDCF830-988D-4F6B-847A-FF759F2FA308}" type="presParOf" srcId="{460FEFBA-F7FA-47AC-9FB1-FA6B908EE01C}" destId="{0E29FEF4-CC51-4962-AD50-4A38F57ED181}" srcOrd="0" destOrd="0" presId="urn:microsoft.com/office/officeart/2018/2/layout/IconVerticalSolidList"/>
    <dgm:cxn modelId="{FBA7BC3A-02B9-4419-9512-99EB6E3D72EA}" type="presParOf" srcId="{460FEFBA-F7FA-47AC-9FB1-FA6B908EE01C}" destId="{55166F4D-5369-4521-ADD8-39B8E5BE7B53}" srcOrd="1" destOrd="0" presId="urn:microsoft.com/office/officeart/2018/2/layout/IconVerticalSolidList"/>
    <dgm:cxn modelId="{B6326CE8-A27E-465A-B2E0-15976B415B16}" type="presParOf" srcId="{460FEFBA-F7FA-47AC-9FB1-FA6B908EE01C}" destId="{4F5550C6-C0F8-4869-9333-D38FC9967E8C}" srcOrd="2" destOrd="0" presId="urn:microsoft.com/office/officeart/2018/2/layout/IconVerticalSolidList"/>
    <dgm:cxn modelId="{A7478FD9-8981-478A-8194-D71365A28A4A}" type="presParOf" srcId="{460FEFBA-F7FA-47AC-9FB1-FA6B908EE01C}" destId="{17A7633E-F4FF-427D-AF18-41A9B19F38D4}" srcOrd="3" destOrd="0" presId="urn:microsoft.com/office/officeart/2018/2/layout/IconVerticalSolidList"/>
    <dgm:cxn modelId="{EEFB6D88-650A-4017-94D9-D059FE6CC486}" type="presParOf" srcId="{47843F13-A3DB-4021-8098-711DFFFB1440}" destId="{F8B4686B-07B1-46D3-9C9A-EFF2FEE0B2EB}" srcOrd="1" destOrd="0" presId="urn:microsoft.com/office/officeart/2018/2/layout/IconVerticalSolidList"/>
    <dgm:cxn modelId="{BB67D947-7A9B-4F36-B9B1-7B3D34D5F71B}" type="presParOf" srcId="{47843F13-A3DB-4021-8098-711DFFFB1440}" destId="{BABA7AF0-EEDF-4D09-A9FF-3D214B1C8B66}" srcOrd="2" destOrd="0" presId="urn:microsoft.com/office/officeart/2018/2/layout/IconVerticalSolidList"/>
    <dgm:cxn modelId="{0518C632-AD27-436D-A4ED-7DE1AB030EC2}" type="presParOf" srcId="{BABA7AF0-EEDF-4D09-A9FF-3D214B1C8B66}" destId="{48603634-560D-40A2-9D6D-96F448AB1746}" srcOrd="0" destOrd="0" presId="urn:microsoft.com/office/officeart/2018/2/layout/IconVerticalSolidList"/>
    <dgm:cxn modelId="{47596F03-417B-4C93-8216-D16768B59EF9}" type="presParOf" srcId="{BABA7AF0-EEDF-4D09-A9FF-3D214B1C8B66}" destId="{815DC740-FC38-4325-B6E4-3B2FE61105B3}" srcOrd="1" destOrd="0" presId="urn:microsoft.com/office/officeart/2018/2/layout/IconVerticalSolidList"/>
    <dgm:cxn modelId="{0B860708-41CF-475D-8AA1-DA08A80E4BBB}" type="presParOf" srcId="{BABA7AF0-EEDF-4D09-A9FF-3D214B1C8B66}" destId="{6BF468F4-1B1C-40F4-82D0-320F121420BC}" srcOrd="2" destOrd="0" presId="urn:microsoft.com/office/officeart/2018/2/layout/IconVerticalSolidList"/>
    <dgm:cxn modelId="{A8427AF1-DD82-4F83-ACB1-6018593B9988}" type="presParOf" srcId="{BABA7AF0-EEDF-4D09-A9FF-3D214B1C8B66}" destId="{8D135BDF-8822-4CE1-A342-820BFDD5D0E5}" srcOrd="3" destOrd="0" presId="urn:microsoft.com/office/officeart/2018/2/layout/IconVerticalSolidList"/>
    <dgm:cxn modelId="{62A494ED-9771-4F0F-91B7-71ECA2D394A5}" type="presParOf" srcId="{47843F13-A3DB-4021-8098-711DFFFB1440}" destId="{DA9BC2A5-2041-45DC-AB4E-4FF455070C5D}" srcOrd="3" destOrd="0" presId="urn:microsoft.com/office/officeart/2018/2/layout/IconVerticalSolidList"/>
    <dgm:cxn modelId="{186A76A4-89AA-4F94-A98A-60975DA8B237}" type="presParOf" srcId="{47843F13-A3DB-4021-8098-711DFFFB1440}" destId="{628DC6B0-5B97-4EEC-BC9D-E3645964F482}" srcOrd="4" destOrd="0" presId="urn:microsoft.com/office/officeart/2018/2/layout/IconVerticalSolidList"/>
    <dgm:cxn modelId="{E8F91D54-94E4-4669-9757-B945D1F94CC0}" type="presParOf" srcId="{628DC6B0-5B97-4EEC-BC9D-E3645964F482}" destId="{1B2D7F25-379D-4883-BDCA-5F8B4263B799}" srcOrd="0" destOrd="0" presId="urn:microsoft.com/office/officeart/2018/2/layout/IconVerticalSolidList"/>
    <dgm:cxn modelId="{600B6996-D6BE-4CBA-BF23-FE55AC265AD2}" type="presParOf" srcId="{628DC6B0-5B97-4EEC-BC9D-E3645964F482}" destId="{010A0382-181D-412A-BF7F-0CE2D16C5E22}" srcOrd="1" destOrd="0" presId="urn:microsoft.com/office/officeart/2018/2/layout/IconVerticalSolidList"/>
    <dgm:cxn modelId="{35BB5188-37FA-4880-971A-180115AFFFD4}" type="presParOf" srcId="{628DC6B0-5B97-4EEC-BC9D-E3645964F482}" destId="{265B0B96-32EE-4438-A7E8-07C315ECE41E}" srcOrd="2" destOrd="0" presId="urn:microsoft.com/office/officeart/2018/2/layout/IconVerticalSolidList"/>
    <dgm:cxn modelId="{2A767962-E35E-48C2-A5D3-EF3533B53449}" type="presParOf" srcId="{628DC6B0-5B97-4EEC-BC9D-E3645964F482}" destId="{D8DAD2E7-84B2-41EE-AB6D-509B84CC30F1}" srcOrd="3" destOrd="0" presId="urn:microsoft.com/office/officeart/2018/2/layout/IconVerticalSolidList"/>
    <dgm:cxn modelId="{DC595EB5-BEC6-49AA-963C-C128C9626B03}" type="presParOf" srcId="{47843F13-A3DB-4021-8098-711DFFFB1440}" destId="{2EE5286A-3B6E-4F14-9D14-E614C579ED67}" srcOrd="5" destOrd="0" presId="urn:microsoft.com/office/officeart/2018/2/layout/IconVerticalSolidList"/>
    <dgm:cxn modelId="{35C9E1D8-F292-41AB-983E-2989D7732B2E}" type="presParOf" srcId="{47843F13-A3DB-4021-8098-711DFFFB1440}" destId="{8A01610C-1232-46E5-977D-66BF3D0E0EED}" srcOrd="6" destOrd="0" presId="urn:microsoft.com/office/officeart/2018/2/layout/IconVerticalSolidList"/>
    <dgm:cxn modelId="{0A075009-3FA5-4BCF-B345-03850DE11BFB}" type="presParOf" srcId="{8A01610C-1232-46E5-977D-66BF3D0E0EED}" destId="{0E96E13A-9F87-41BB-8B62-C6C1B9197F6C}" srcOrd="0" destOrd="0" presId="urn:microsoft.com/office/officeart/2018/2/layout/IconVerticalSolidList"/>
    <dgm:cxn modelId="{B51CA294-99E6-4E69-84B1-C6A75C1ECCAB}" type="presParOf" srcId="{8A01610C-1232-46E5-977D-66BF3D0E0EED}" destId="{9C67C04D-A326-40FA-96F2-5E73A5B26B52}" srcOrd="1" destOrd="0" presId="urn:microsoft.com/office/officeart/2018/2/layout/IconVerticalSolidList"/>
    <dgm:cxn modelId="{7526A620-3681-4EDE-BCB3-E2FC401A8393}" type="presParOf" srcId="{8A01610C-1232-46E5-977D-66BF3D0E0EED}" destId="{0409D8D4-679F-4B43-A02D-5DFA7B42617E}" srcOrd="2" destOrd="0" presId="urn:microsoft.com/office/officeart/2018/2/layout/IconVerticalSolidList"/>
    <dgm:cxn modelId="{957EFFB5-29E5-4282-825C-1AB3BFF72A1D}" type="presParOf" srcId="{8A01610C-1232-46E5-977D-66BF3D0E0EED}" destId="{09214D85-6628-4830-851D-DA3C93ECEA24}" srcOrd="3" destOrd="0" presId="urn:microsoft.com/office/officeart/2018/2/layout/IconVerticalSolidList"/>
    <dgm:cxn modelId="{44BA7D3E-58AD-4482-BFFA-7F58FDC91E4C}" type="presParOf" srcId="{47843F13-A3DB-4021-8098-711DFFFB1440}" destId="{A31B23E5-315D-4199-A1C8-03AD0BBB50D8}" srcOrd="7" destOrd="0" presId="urn:microsoft.com/office/officeart/2018/2/layout/IconVerticalSolidList"/>
    <dgm:cxn modelId="{FB117F11-416A-40B0-82B7-38DA93590A50}" type="presParOf" srcId="{47843F13-A3DB-4021-8098-711DFFFB1440}" destId="{2BD13977-AE61-4C97-9C81-19E1B6A5BF46}" srcOrd="8" destOrd="0" presId="urn:microsoft.com/office/officeart/2018/2/layout/IconVerticalSolidList"/>
    <dgm:cxn modelId="{E6FEE836-E66E-45C1-AF9C-9CEB0D3C2230}" type="presParOf" srcId="{2BD13977-AE61-4C97-9C81-19E1B6A5BF46}" destId="{AE1E091A-9711-464D-8F8A-F32FA2454509}" srcOrd="0" destOrd="0" presId="urn:microsoft.com/office/officeart/2018/2/layout/IconVerticalSolidList"/>
    <dgm:cxn modelId="{2B13C8A7-93DA-44BD-808E-E32768BB7B76}" type="presParOf" srcId="{2BD13977-AE61-4C97-9C81-19E1B6A5BF46}" destId="{58AB7E96-FF7D-42BF-8FC0-1F99349DE020}" srcOrd="1" destOrd="0" presId="urn:microsoft.com/office/officeart/2018/2/layout/IconVerticalSolidList"/>
    <dgm:cxn modelId="{FD4DB39A-1E1C-495A-ACDA-4381A40BF26E}" type="presParOf" srcId="{2BD13977-AE61-4C97-9C81-19E1B6A5BF46}" destId="{06D5A1FA-7F6F-46A4-83EA-6F354E29C309}" srcOrd="2" destOrd="0" presId="urn:microsoft.com/office/officeart/2018/2/layout/IconVerticalSolidList"/>
    <dgm:cxn modelId="{5AD86219-76EE-413A-9EF8-B35DE7DD0FD4}" type="presParOf" srcId="{2BD13977-AE61-4C97-9C81-19E1B6A5BF46}" destId="{76C36BA6-1785-4D98-8E5E-B909BA3D92F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9FEF4-CC51-4962-AD50-4A38F57ED181}">
      <dsp:nvSpPr>
        <dsp:cNvPr id="0" name=""/>
        <dsp:cNvSpPr/>
      </dsp:nvSpPr>
      <dsp:spPr>
        <a:xfrm>
          <a:off x="0" y="706"/>
          <a:ext cx="7920037" cy="6258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66F4D-5369-4521-ADD8-39B8E5BE7B53}">
      <dsp:nvSpPr>
        <dsp:cNvPr id="0" name=""/>
        <dsp:cNvSpPr/>
      </dsp:nvSpPr>
      <dsp:spPr>
        <a:xfrm>
          <a:off x="189320" y="141522"/>
          <a:ext cx="344218" cy="3442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A7633E-F4FF-427D-AF18-41A9B19F38D4}">
      <dsp:nvSpPr>
        <dsp:cNvPr id="0" name=""/>
        <dsp:cNvSpPr/>
      </dsp:nvSpPr>
      <dsp:spPr>
        <a:xfrm>
          <a:off x="722858" y="706"/>
          <a:ext cx="7197178" cy="625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36" tIns="66236" rIns="66236" bIns="66236" numCol="1" spcCol="1270" anchor="ctr" anchorCtr="0">
          <a:noAutofit/>
        </a:bodyPr>
        <a:lstStyle/>
        <a:p>
          <a:pPr marL="0" lvl="0" indent="0" algn="l" defTabSz="666750">
            <a:lnSpc>
              <a:spcPct val="100000"/>
            </a:lnSpc>
            <a:spcBef>
              <a:spcPct val="0"/>
            </a:spcBef>
            <a:spcAft>
              <a:spcPct val="35000"/>
            </a:spcAft>
            <a:buNone/>
          </a:pPr>
          <a:r>
            <a:rPr lang="en-GB" sz="1500" kern="1200"/>
            <a:t>Refurbishment of the turbines located at Bastyan, Mackintosh, Reece and then Tribute and John Butters Power Stations so they operate for another 40+ years. </a:t>
          </a:r>
          <a:endParaRPr lang="en-US" sz="1500" kern="1200"/>
        </a:p>
      </dsp:txBody>
      <dsp:txXfrm>
        <a:off x="722858" y="706"/>
        <a:ext cx="7197178" cy="625851"/>
      </dsp:txXfrm>
    </dsp:sp>
    <dsp:sp modelId="{48603634-560D-40A2-9D6D-96F448AB1746}">
      <dsp:nvSpPr>
        <dsp:cNvPr id="0" name=""/>
        <dsp:cNvSpPr/>
      </dsp:nvSpPr>
      <dsp:spPr>
        <a:xfrm>
          <a:off x="0" y="783020"/>
          <a:ext cx="7920037" cy="6258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5DC740-FC38-4325-B6E4-3B2FE61105B3}">
      <dsp:nvSpPr>
        <dsp:cNvPr id="0" name=""/>
        <dsp:cNvSpPr/>
      </dsp:nvSpPr>
      <dsp:spPr>
        <a:xfrm>
          <a:off x="189320" y="923837"/>
          <a:ext cx="344218" cy="3442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135BDF-8822-4CE1-A342-820BFDD5D0E5}">
      <dsp:nvSpPr>
        <dsp:cNvPr id="0" name=""/>
        <dsp:cNvSpPr/>
      </dsp:nvSpPr>
      <dsp:spPr>
        <a:xfrm>
          <a:off x="722858" y="783020"/>
          <a:ext cx="7197178" cy="625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36" tIns="66236" rIns="66236" bIns="66236" numCol="1" spcCol="1270" anchor="ctr" anchorCtr="0">
          <a:noAutofit/>
        </a:bodyPr>
        <a:lstStyle/>
        <a:p>
          <a:pPr marL="0" lvl="0" indent="0" algn="l" defTabSz="666750">
            <a:lnSpc>
              <a:spcPct val="100000"/>
            </a:lnSpc>
            <a:spcBef>
              <a:spcPct val="0"/>
            </a:spcBef>
            <a:spcAft>
              <a:spcPct val="35000"/>
            </a:spcAft>
            <a:buNone/>
          </a:pPr>
          <a:r>
            <a:rPr lang="en-GB" sz="1500" b="1" kern="1200"/>
            <a:t>Project Start date: </a:t>
          </a:r>
          <a:r>
            <a:rPr lang="en-AU" sz="1500" kern="1200"/>
            <a:t>September 2027 – Bastyan</a:t>
          </a:r>
          <a:endParaRPr lang="en-US" sz="1500" kern="1200"/>
        </a:p>
      </dsp:txBody>
      <dsp:txXfrm>
        <a:off x="722858" y="783020"/>
        <a:ext cx="7197178" cy="625851"/>
      </dsp:txXfrm>
    </dsp:sp>
    <dsp:sp modelId="{1B2D7F25-379D-4883-BDCA-5F8B4263B799}">
      <dsp:nvSpPr>
        <dsp:cNvPr id="0" name=""/>
        <dsp:cNvSpPr/>
      </dsp:nvSpPr>
      <dsp:spPr>
        <a:xfrm>
          <a:off x="0" y="1565335"/>
          <a:ext cx="7920037" cy="6258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0A0382-181D-412A-BF7F-0CE2D16C5E22}">
      <dsp:nvSpPr>
        <dsp:cNvPr id="0" name=""/>
        <dsp:cNvSpPr/>
      </dsp:nvSpPr>
      <dsp:spPr>
        <a:xfrm>
          <a:off x="189320" y="1706151"/>
          <a:ext cx="344218" cy="3442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DAD2E7-84B2-41EE-AB6D-509B84CC30F1}">
      <dsp:nvSpPr>
        <dsp:cNvPr id="0" name=""/>
        <dsp:cNvSpPr/>
      </dsp:nvSpPr>
      <dsp:spPr>
        <a:xfrm>
          <a:off x="722858" y="1565335"/>
          <a:ext cx="7197178" cy="625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36" tIns="66236" rIns="66236" bIns="66236" numCol="1" spcCol="1270" anchor="ctr" anchorCtr="0">
          <a:noAutofit/>
        </a:bodyPr>
        <a:lstStyle/>
        <a:p>
          <a:pPr marL="0" lvl="0" indent="0" algn="l" defTabSz="666750">
            <a:lnSpc>
              <a:spcPct val="100000"/>
            </a:lnSpc>
            <a:spcBef>
              <a:spcPct val="0"/>
            </a:spcBef>
            <a:spcAft>
              <a:spcPct val="35000"/>
            </a:spcAft>
            <a:buNone/>
          </a:pPr>
          <a:r>
            <a:rPr lang="en-AU" sz="1500" b="1" kern="1200"/>
            <a:t>Duration:  </a:t>
          </a:r>
          <a:r>
            <a:rPr lang="en-GB" sz="1500" kern="1200"/>
            <a:t>Each refurbishment will take approximately 9 months </a:t>
          </a:r>
          <a:endParaRPr lang="en-US" sz="1500" kern="1200"/>
        </a:p>
      </dsp:txBody>
      <dsp:txXfrm>
        <a:off x="722858" y="1565335"/>
        <a:ext cx="7197178" cy="625851"/>
      </dsp:txXfrm>
    </dsp:sp>
    <dsp:sp modelId="{0E96E13A-9F87-41BB-8B62-C6C1B9197F6C}">
      <dsp:nvSpPr>
        <dsp:cNvPr id="0" name=""/>
        <dsp:cNvSpPr/>
      </dsp:nvSpPr>
      <dsp:spPr>
        <a:xfrm>
          <a:off x="0" y="2347649"/>
          <a:ext cx="7920037" cy="6258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67C04D-A326-40FA-96F2-5E73A5B26B52}">
      <dsp:nvSpPr>
        <dsp:cNvPr id="0" name=""/>
        <dsp:cNvSpPr/>
      </dsp:nvSpPr>
      <dsp:spPr>
        <a:xfrm>
          <a:off x="189320" y="2488466"/>
          <a:ext cx="344218" cy="3442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214D85-6628-4830-851D-DA3C93ECEA24}">
      <dsp:nvSpPr>
        <dsp:cNvPr id="0" name=""/>
        <dsp:cNvSpPr/>
      </dsp:nvSpPr>
      <dsp:spPr>
        <a:xfrm>
          <a:off x="722858" y="2347649"/>
          <a:ext cx="7197178" cy="625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36" tIns="66236" rIns="66236" bIns="66236" numCol="1" spcCol="1270" anchor="ctr" anchorCtr="0">
          <a:noAutofit/>
        </a:bodyPr>
        <a:lstStyle/>
        <a:p>
          <a:pPr marL="0" lvl="0" indent="0" algn="l" defTabSz="666750">
            <a:lnSpc>
              <a:spcPct val="100000"/>
            </a:lnSpc>
            <a:spcBef>
              <a:spcPct val="0"/>
            </a:spcBef>
            <a:spcAft>
              <a:spcPct val="35000"/>
            </a:spcAft>
            <a:buNone/>
          </a:pPr>
          <a:r>
            <a:rPr lang="en-GB" sz="1500" b="1" kern="1200"/>
            <a:t>Workforce: </a:t>
          </a:r>
          <a:r>
            <a:rPr lang="en-GB" sz="1500" kern="1200"/>
            <a:t>Up to 80 additional workers (HT staff &amp; contractors) at peak times</a:t>
          </a:r>
          <a:endParaRPr lang="en-US" sz="1500" kern="1200"/>
        </a:p>
      </dsp:txBody>
      <dsp:txXfrm>
        <a:off x="722858" y="2347649"/>
        <a:ext cx="7197178" cy="625851"/>
      </dsp:txXfrm>
    </dsp:sp>
    <dsp:sp modelId="{AE1E091A-9711-464D-8F8A-F32FA2454509}">
      <dsp:nvSpPr>
        <dsp:cNvPr id="0" name=""/>
        <dsp:cNvSpPr/>
      </dsp:nvSpPr>
      <dsp:spPr>
        <a:xfrm>
          <a:off x="0" y="3173460"/>
          <a:ext cx="7920037" cy="9223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AB7E96-FF7D-42BF-8FC0-1F99349DE020}">
      <dsp:nvSpPr>
        <dsp:cNvPr id="0" name=""/>
        <dsp:cNvSpPr/>
      </dsp:nvSpPr>
      <dsp:spPr>
        <a:xfrm>
          <a:off x="189320" y="3462519"/>
          <a:ext cx="344218" cy="3442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C36BA6-1785-4D98-8E5E-B909BA3D92F1}">
      <dsp:nvSpPr>
        <dsp:cNvPr id="0" name=""/>
        <dsp:cNvSpPr/>
      </dsp:nvSpPr>
      <dsp:spPr>
        <a:xfrm>
          <a:off x="722858" y="3129964"/>
          <a:ext cx="7197178" cy="1009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36" tIns="66236" rIns="66236" bIns="66236" numCol="1" spcCol="1270" anchor="ctr" anchorCtr="0">
          <a:noAutofit/>
        </a:bodyPr>
        <a:lstStyle/>
        <a:p>
          <a:pPr marL="0" lvl="0" indent="0" algn="l" defTabSz="666750">
            <a:lnSpc>
              <a:spcPct val="100000"/>
            </a:lnSpc>
            <a:spcBef>
              <a:spcPct val="0"/>
            </a:spcBef>
            <a:spcAft>
              <a:spcPct val="35000"/>
            </a:spcAft>
            <a:buNone/>
          </a:pPr>
          <a:r>
            <a:rPr lang="en-GB" sz="1500" b="1" kern="1200"/>
            <a:t>Commitment: </a:t>
          </a:r>
          <a:r>
            <a:rPr lang="en-GB" sz="1500" kern="1200"/>
            <a:t>We will actively work to minimize impacts and maximize benefits for the local community. Job opportunities associated with the ongoing management of the accommodation village will be advertised locally.</a:t>
          </a:r>
          <a:endParaRPr lang="en-US" sz="1500" kern="1200"/>
        </a:p>
      </dsp:txBody>
      <dsp:txXfrm>
        <a:off x="722858" y="3129964"/>
        <a:ext cx="7197178" cy="100932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BB665414-CC5C-44AC-BC42-13A28A6331E0}" type="datetimeFigureOut">
              <a:rPr lang="en-AU" smtClean="0"/>
              <a:t>30/07/2025</a:t>
            </a:fld>
            <a:endParaRPr lang="en-AU"/>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4650C7EB-FB9E-4236-9112-85B757BA8A67}" type="slidenum">
              <a:rPr lang="en-AU" smtClean="0"/>
              <a:t>‹#›</a:t>
            </a:fld>
            <a:endParaRPr lang="en-AU"/>
          </a:p>
        </p:txBody>
      </p:sp>
    </p:spTree>
    <p:extLst>
      <p:ext uri="{BB962C8B-B14F-4D97-AF65-F5344CB8AC3E}">
        <p14:creationId xmlns:p14="http://schemas.microsoft.com/office/powerpoint/2010/main" val="4215532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538532AF-A635-40C1-A2F5-857F350EA055}" type="datetimeFigureOut">
              <a:rPr lang="en-AU" smtClean="0"/>
              <a:t>25/07/2025</a:t>
            </a:fld>
            <a:endParaRPr lang="en-AU"/>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F482D83B-407E-42EA-9359-603391B47677}" type="slidenum">
              <a:rPr lang="en-AU" smtClean="0"/>
              <a:t>‹#›</a:t>
            </a:fld>
            <a:endParaRPr lang="en-AU"/>
          </a:p>
        </p:txBody>
      </p:sp>
    </p:spTree>
    <p:extLst>
      <p:ext uri="{BB962C8B-B14F-4D97-AF65-F5344CB8AC3E}">
        <p14:creationId xmlns:p14="http://schemas.microsoft.com/office/powerpoint/2010/main" val="2093292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482D83B-407E-42EA-9359-603391B47677}" type="slidenum">
              <a:rPr lang="en-AU" smtClean="0"/>
              <a:t>1</a:t>
            </a:fld>
            <a:endParaRPr lang="en-AU"/>
          </a:p>
        </p:txBody>
      </p:sp>
    </p:spTree>
    <p:extLst>
      <p:ext uri="{BB962C8B-B14F-4D97-AF65-F5344CB8AC3E}">
        <p14:creationId xmlns:p14="http://schemas.microsoft.com/office/powerpoint/2010/main" val="178571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65B0C-3CF6-5C4F-DD7B-38EB3092AC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F0FDCF-FCC1-0C9A-2149-E93EDE3D9D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8FBC58-DD2E-3960-50D9-791D7C71D2A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3D99032-61D1-B37A-D3F9-78DF0CD2B867}"/>
              </a:ext>
            </a:extLst>
          </p:cNvPr>
          <p:cNvSpPr>
            <a:spLocks noGrp="1"/>
          </p:cNvSpPr>
          <p:nvPr>
            <p:ph type="sldNum" sz="quarter" idx="10"/>
          </p:nvPr>
        </p:nvSpPr>
        <p:spPr/>
        <p:txBody>
          <a:bodyPr/>
          <a:lstStyle/>
          <a:p>
            <a:fld id="{F482D83B-407E-42EA-9359-603391B47677}" type="slidenum">
              <a:rPr lang="en-AU" smtClean="0"/>
              <a:t>3</a:t>
            </a:fld>
            <a:endParaRPr lang="en-AU"/>
          </a:p>
        </p:txBody>
      </p:sp>
    </p:spTree>
    <p:extLst>
      <p:ext uri="{BB962C8B-B14F-4D97-AF65-F5344CB8AC3E}">
        <p14:creationId xmlns:p14="http://schemas.microsoft.com/office/powerpoint/2010/main" val="2108654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482D83B-407E-42EA-9359-603391B47677}" type="slidenum">
              <a:rPr lang="en-AU" smtClean="0"/>
              <a:t>5</a:t>
            </a:fld>
            <a:endParaRPr lang="en-AU"/>
          </a:p>
        </p:txBody>
      </p:sp>
    </p:spTree>
    <p:extLst>
      <p:ext uri="{BB962C8B-B14F-4D97-AF65-F5344CB8AC3E}">
        <p14:creationId xmlns:p14="http://schemas.microsoft.com/office/powerpoint/2010/main" val="2662712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482D83B-407E-42EA-9359-603391B47677}" type="slidenum">
              <a:rPr lang="en-AU" smtClean="0"/>
              <a:t>7</a:t>
            </a:fld>
            <a:endParaRPr lang="en-AU"/>
          </a:p>
        </p:txBody>
      </p:sp>
    </p:spTree>
    <p:extLst>
      <p:ext uri="{BB962C8B-B14F-4D97-AF65-F5344CB8AC3E}">
        <p14:creationId xmlns:p14="http://schemas.microsoft.com/office/powerpoint/2010/main" val="1430360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98771-67D5-CC87-567E-E23E0DF634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81F0E-88E2-1AE7-0111-C41C278D1A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4B3BD1-6941-E717-F254-B3A7572479B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5F9854D-1232-87EC-2430-3A35E5D80554}"/>
              </a:ext>
            </a:extLst>
          </p:cNvPr>
          <p:cNvSpPr>
            <a:spLocks noGrp="1"/>
          </p:cNvSpPr>
          <p:nvPr>
            <p:ph type="sldNum" sz="quarter" idx="10"/>
          </p:nvPr>
        </p:nvSpPr>
        <p:spPr/>
        <p:txBody>
          <a:bodyPr/>
          <a:lstStyle/>
          <a:p>
            <a:fld id="{F482D83B-407E-42EA-9359-603391B47677}" type="slidenum">
              <a:rPr lang="en-AU" smtClean="0"/>
              <a:t>11</a:t>
            </a:fld>
            <a:endParaRPr lang="en-AU"/>
          </a:p>
        </p:txBody>
      </p:sp>
    </p:spTree>
    <p:extLst>
      <p:ext uri="{BB962C8B-B14F-4D97-AF65-F5344CB8AC3E}">
        <p14:creationId xmlns:p14="http://schemas.microsoft.com/office/powerpoint/2010/main" val="38209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98771-67D5-CC87-567E-E23E0DF634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81F0E-88E2-1AE7-0111-C41C278D1A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4B3BD1-6941-E717-F254-B3A7572479B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5F9854D-1232-87EC-2430-3A35E5D80554}"/>
              </a:ext>
            </a:extLst>
          </p:cNvPr>
          <p:cNvSpPr>
            <a:spLocks noGrp="1"/>
          </p:cNvSpPr>
          <p:nvPr>
            <p:ph type="sldNum" sz="quarter" idx="10"/>
          </p:nvPr>
        </p:nvSpPr>
        <p:spPr/>
        <p:txBody>
          <a:bodyPr/>
          <a:lstStyle/>
          <a:p>
            <a:fld id="{F482D83B-407E-42EA-9359-603391B47677}" type="slidenum">
              <a:rPr lang="en-AU" smtClean="0"/>
              <a:t>12</a:t>
            </a:fld>
            <a:endParaRPr lang="en-AU"/>
          </a:p>
        </p:txBody>
      </p:sp>
    </p:spTree>
    <p:extLst>
      <p:ext uri="{BB962C8B-B14F-4D97-AF65-F5344CB8AC3E}">
        <p14:creationId xmlns:p14="http://schemas.microsoft.com/office/powerpoint/2010/main" val="1041158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482D83B-407E-42EA-9359-603391B47677}" type="slidenum">
              <a:rPr lang="en-AU" smtClean="0"/>
              <a:t>16</a:t>
            </a:fld>
            <a:endParaRPr lang="en-AU"/>
          </a:p>
        </p:txBody>
      </p:sp>
    </p:spTree>
    <p:extLst>
      <p:ext uri="{BB962C8B-B14F-4D97-AF65-F5344CB8AC3E}">
        <p14:creationId xmlns:p14="http://schemas.microsoft.com/office/powerpoint/2010/main" val="761633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 y="520"/>
            <a:ext cx="9148597" cy="6861447"/>
          </a:xfrm>
          <a:prstGeom prst="rect">
            <a:avLst/>
          </a:prstGeom>
        </p:spPr>
      </p:pic>
      <p:sp>
        <p:nvSpPr>
          <p:cNvPr id="2" name="Title 1"/>
          <p:cNvSpPr>
            <a:spLocks noGrp="1"/>
          </p:cNvSpPr>
          <p:nvPr>
            <p:ph type="ctrTitle"/>
          </p:nvPr>
        </p:nvSpPr>
        <p:spPr>
          <a:xfrm>
            <a:off x="468000" y="1836000"/>
            <a:ext cx="5760000" cy="3600000"/>
          </a:xfrm>
        </p:spPr>
        <p:txBody>
          <a:bodyPr lIns="36000" tIns="36000" rIns="36000" bIns="36000" anchor="b">
            <a:noAutofit/>
          </a:bodyPr>
          <a:lstStyle>
            <a:lvl1pPr algn="l">
              <a:lnSpc>
                <a:spcPct val="90000"/>
              </a:lnSpc>
              <a:defRPr sz="5500" b="1" spc="-30" baseline="0">
                <a:solidFill>
                  <a:schemeClr val="bg1"/>
                </a:solidFill>
              </a:defRPr>
            </a:lvl1pPr>
          </a:lstStyle>
          <a:p>
            <a:r>
              <a:rPr lang="en-US"/>
              <a:t>Click to edit Master title style</a:t>
            </a:r>
            <a:endParaRPr lang="en-AU"/>
          </a:p>
        </p:txBody>
      </p:sp>
      <p:sp>
        <p:nvSpPr>
          <p:cNvPr id="3" name="Subtitle 2"/>
          <p:cNvSpPr>
            <a:spLocks noGrp="1"/>
          </p:cNvSpPr>
          <p:nvPr>
            <p:ph type="subTitle" idx="1"/>
          </p:nvPr>
        </p:nvSpPr>
        <p:spPr>
          <a:xfrm>
            <a:off x="468000" y="5436000"/>
            <a:ext cx="5760000" cy="1080000"/>
          </a:xfrm>
        </p:spPr>
        <p:txBody>
          <a:bodyPr lIns="36000" tIns="36000" rIns="36000" bIns="36000">
            <a:noAutofit/>
          </a:bodyPr>
          <a:lstStyle>
            <a:lvl1pPr marL="0" indent="0" algn="l">
              <a:lnSpc>
                <a:spcPct val="100000"/>
              </a:lnSpc>
              <a:spcBef>
                <a:spcPts val="0"/>
              </a:spcBef>
              <a:spcAft>
                <a:spcPts val="600"/>
              </a:spcAft>
              <a:buNone/>
              <a:defRPr sz="3000" b="1" spc="-3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260971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Left, Image Right, Wave Hd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12123" cy="1627497"/>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6" name="Picture Placeholder 5"/>
          <p:cNvSpPr>
            <a:spLocks noGrp="1"/>
          </p:cNvSpPr>
          <p:nvPr>
            <p:ph type="pic" sz="quarter" idx="11"/>
          </p:nvPr>
        </p:nvSpPr>
        <p:spPr>
          <a:xfrm>
            <a:off x="4644000" y="1691999"/>
            <a:ext cx="3996000" cy="4068000"/>
          </a:xfrm>
          <a:blipFill>
            <a:blip r:embed="rId3"/>
            <a:stretch>
              <a:fillRect/>
            </a:stretch>
          </a:blipFill>
        </p:spPr>
        <p:txBody>
          <a:bodyPr lIns="0" tIns="0" rIns="0" bIns="468000" anchor="t" anchorCtr="0"/>
          <a:lstStyle>
            <a:lvl1pPr algn="ctr">
              <a:defRPr sz="2400" b="1"/>
            </a:lvl1pPr>
          </a:lstStyle>
          <a:p>
            <a:r>
              <a:rPr lang="en-US"/>
              <a:t>Click icon to add picture</a:t>
            </a:r>
            <a:endParaRPr lang="en-AU"/>
          </a:p>
        </p:txBody>
      </p:sp>
      <p:sp>
        <p:nvSpPr>
          <p:cNvPr id="5" name="Text Placeholder 4"/>
          <p:cNvSpPr>
            <a:spLocks noGrp="1"/>
          </p:cNvSpPr>
          <p:nvPr>
            <p:ph type="body" sz="quarter" idx="12" hasCustomPrompt="1"/>
          </p:nvPr>
        </p:nvSpPr>
        <p:spPr>
          <a:xfrm>
            <a:off x="468313" y="1565275"/>
            <a:ext cx="3959225" cy="4194175"/>
          </a:xfrm>
        </p:spPr>
        <p:txBody>
          <a:bodyPr/>
          <a:lstStyle>
            <a:lvl1pPr>
              <a:defRPr/>
            </a:lvl1pPr>
          </a:lstStyle>
          <a:p>
            <a:pPr lvl="0"/>
            <a:r>
              <a:rPr lang="en-AU"/>
              <a:t>Click here to add text. Use the increase/decrease list level buttons to change </a:t>
            </a:r>
            <a:r>
              <a:rPr lang="en-US"/>
              <a:t>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Date Placeholder 2"/>
          <p:cNvSpPr>
            <a:spLocks noGrp="1"/>
          </p:cNvSpPr>
          <p:nvPr>
            <p:ph type="dt" sz="half" idx="13"/>
          </p:nvPr>
        </p:nvSpPr>
        <p:spPr/>
        <p:txBody>
          <a:bodyPr/>
          <a:lstStyle/>
          <a:p>
            <a:fld id="{D90EFE1B-AB2D-4FE6-B109-C3A9134B934D}" type="datetime1">
              <a:rPr lang="en-AU" smtClean="0"/>
              <a:t>25/07/2025</a:t>
            </a:fld>
            <a:endParaRPr lang="en-AU"/>
          </a:p>
        </p:txBody>
      </p:sp>
      <p:sp>
        <p:nvSpPr>
          <p:cNvPr id="4" name="Footer Placeholder 3"/>
          <p:cNvSpPr>
            <a:spLocks noGrp="1"/>
          </p:cNvSpPr>
          <p:nvPr>
            <p:ph type="ftr" sz="quarter" idx="14"/>
          </p:nvPr>
        </p:nvSpPr>
        <p:spPr/>
        <p:txBody>
          <a:bodyPr/>
          <a:lstStyle/>
          <a:p>
            <a:endParaRPr lang="en-AU"/>
          </a:p>
        </p:txBody>
      </p:sp>
      <p:sp>
        <p:nvSpPr>
          <p:cNvPr id="8" name="Slide Number Placeholder 7"/>
          <p:cNvSpPr>
            <a:spLocks noGrp="1"/>
          </p:cNvSpPr>
          <p:nvPr>
            <p:ph type="sldNum" sz="quarter" idx="15"/>
          </p:nvPr>
        </p:nvSpPr>
        <p:spPr/>
        <p:txBody>
          <a:bodyPr/>
          <a:lstStyle/>
          <a:p>
            <a:fld id="{8ED35F24-2817-4D7D-A9E7-0676251E09F7}" type="slidenum">
              <a:rPr lang="en-AU" smtClean="0"/>
              <a:pPr/>
              <a:t>‹#›</a:t>
            </a:fld>
            <a:endParaRPr lang="en-AU"/>
          </a:p>
        </p:txBody>
      </p:sp>
    </p:spTree>
    <p:extLst>
      <p:ext uri="{BB962C8B-B14F-4D97-AF65-F5344CB8AC3E}">
        <p14:creationId xmlns:p14="http://schemas.microsoft.com/office/powerpoint/2010/main" val="198112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mage,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8" name="Picture Placeholder 7"/>
          <p:cNvSpPr>
            <a:spLocks noGrp="1"/>
          </p:cNvSpPr>
          <p:nvPr>
            <p:ph type="pic" sz="quarter" idx="10"/>
          </p:nvPr>
        </p:nvSpPr>
        <p:spPr>
          <a:xfrm>
            <a:off x="504000" y="1692000"/>
            <a:ext cx="8136000" cy="4068000"/>
          </a:xfrm>
          <a:blipFill>
            <a:blip r:embed="rId2"/>
            <a:stretch>
              <a:fillRect/>
            </a:stretch>
          </a:blipFill>
        </p:spPr>
        <p:txBody>
          <a:bodyPr lIns="0" tIns="0" rIns="0" bIns="468000" anchor="t" anchorCtr="0"/>
          <a:lstStyle>
            <a:lvl1pPr algn="ctr">
              <a:defRPr sz="2400" b="1"/>
            </a:lvl1pPr>
          </a:lstStyle>
          <a:p>
            <a:r>
              <a:rPr lang="en-US"/>
              <a:t>Click icon to add picture</a:t>
            </a:r>
            <a:endParaRPr lang="en-AU"/>
          </a:p>
        </p:txBody>
      </p:sp>
      <p:sp>
        <p:nvSpPr>
          <p:cNvPr id="4" name="Text Placeholder 3"/>
          <p:cNvSpPr>
            <a:spLocks noGrp="1"/>
          </p:cNvSpPr>
          <p:nvPr>
            <p:ph type="body" sz="quarter" idx="11" hasCustomPrompt="1"/>
          </p:nvPr>
        </p:nvSpPr>
        <p:spPr>
          <a:xfrm>
            <a:off x="468000" y="5796000"/>
            <a:ext cx="7920000" cy="808038"/>
          </a:xfrm>
        </p:spPr>
        <p:txBody>
          <a:bodyPr/>
          <a:lstStyle>
            <a:lvl1pPr>
              <a:defRPr/>
            </a:lvl1pPr>
          </a:lstStyle>
          <a:p>
            <a:pPr lvl="0"/>
            <a:r>
              <a:rPr lang="en-AU"/>
              <a:t>Click here to add text. Use the increase/decrease list level buttons to change </a:t>
            </a:r>
            <a:r>
              <a:rPr lang="en-US"/>
              <a:t>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Date Placeholder 2"/>
          <p:cNvSpPr>
            <a:spLocks noGrp="1"/>
          </p:cNvSpPr>
          <p:nvPr>
            <p:ph type="dt" sz="half" idx="12"/>
          </p:nvPr>
        </p:nvSpPr>
        <p:spPr/>
        <p:txBody>
          <a:bodyPr/>
          <a:lstStyle/>
          <a:p>
            <a:fld id="{2B5DBCF6-327B-4C03-B1F9-6367DAA2C2D8}" type="datetime1">
              <a:rPr lang="en-AU" smtClean="0"/>
              <a:t>25/07/2025</a:t>
            </a:fld>
            <a:endParaRPr lang="en-AU"/>
          </a:p>
        </p:txBody>
      </p:sp>
      <p:sp>
        <p:nvSpPr>
          <p:cNvPr id="5" name="Footer Placeholder 4"/>
          <p:cNvSpPr>
            <a:spLocks noGrp="1"/>
          </p:cNvSpPr>
          <p:nvPr>
            <p:ph type="ftr" sz="quarter" idx="13"/>
          </p:nvPr>
        </p:nvSpPr>
        <p:spPr/>
        <p:txBody>
          <a:bodyPr/>
          <a:lstStyle/>
          <a:p>
            <a:endParaRPr lang="en-AU"/>
          </a:p>
        </p:txBody>
      </p:sp>
      <p:sp>
        <p:nvSpPr>
          <p:cNvPr id="6" name="Slide Number Placeholder 5"/>
          <p:cNvSpPr>
            <a:spLocks noGrp="1"/>
          </p:cNvSpPr>
          <p:nvPr>
            <p:ph type="sldNum" sz="quarter" idx="14"/>
          </p:nvPr>
        </p:nvSpPr>
        <p:spPr/>
        <p:txBody>
          <a:bodyPr/>
          <a:lstStyle/>
          <a:p>
            <a:fld id="{8ED35F24-2817-4D7D-A9E7-0676251E09F7}" type="slidenum">
              <a:rPr lang="en-AU" smtClean="0"/>
              <a:pPr/>
              <a:t>‹#›</a:t>
            </a:fld>
            <a:endParaRPr lang="en-AU"/>
          </a:p>
        </p:txBody>
      </p:sp>
    </p:spTree>
    <p:extLst>
      <p:ext uri="{BB962C8B-B14F-4D97-AF65-F5344CB8AC3E}">
        <p14:creationId xmlns:p14="http://schemas.microsoft.com/office/powerpoint/2010/main" val="4001480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Intro, Content or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7" name="Content Placeholder 6"/>
          <p:cNvSpPr>
            <a:spLocks noGrp="1"/>
          </p:cNvSpPr>
          <p:nvPr>
            <p:ph sz="quarter" idx="12" hasCustomPrompt="1"/>
          </p:nvPr>
        </p:nvSpPr>
        <p:spPr>
          <a:xfrm>
            <a:off x="486000" y="2952000"/>
            <a:ext cx="8136000" cy="2880000"/>
          </a:xfrm>
        </p:spPr>
        <p:txBody>
          <a:bodyPr/>
          <a:lstStyle>
            <a:lvl1pPr>
              <a:defRPr/>
            </a:lvl1pPr>
            <a:lvl2pPr>
              <a:defRPr>
                <a:solidFill>
                  <a:schemeClr val="accent1"/>
                </a:solidFill>
              </a:defRPr>
            </a:lvl2pPr>
          </a:lstStyle>
          <a:p>
            <a:pPr lvl="0"/>
            <a:r>
              <a:rPr lang="en-AU"/>
              <a:t>Click here to add text. Use the increase/decrease list level buttons to change </a:t>
            </a:r>
            <a:r>
              <a:rPr lang="en-US"/>
              <a:t>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4" hasCustomPrompt="1"/>
          </p:nvPr>
        </p:nvSpPr>
        <p:spPr>
          <a:xfrm>
            <a:off x="467999" y="1566000"/>
            <a:ext cx="8136000" cy="1260000"/>
          </a:xfrm>
        </p:spPr>
        <p:txBody>
          <a:bodyPr/>
          <a:lstStyle>
            <a:lvl1pPr>
              <a:defRPr/>
            </a:lvl1pPr>
          </a:lstStyle>
          <a:p>
            <a:pPr lvl="0"/>
            <a:r>
              <a:rPr lang="en-AU"/>
              <a:t>Click here to add text. Use the increase/decrease list level buttons to change </a:t>
            </a:r>
            <a:r>
              <a:rPr lang="en-US"/>
              <a:t>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Date Placeholder 2"/>
          <p:cNvSpPr>
            <a:spLocks noGrp="1"/>
          </p:cNvSpPr>
          <p:nvPr>
            <p:ph type="dt" sz="half" idx="15"/>
          </p:nvPr>
        </p:nvSpPr>
        <p:spPr/>
        <p:txBody>
          <a:bodyPr/>
          <a:lstStyle/>
          <a:p>
            <a:fld id="{58042A87-27EC-41AB-B329-FB46F9BC9CE5}" type="datetime1">
              <a:rPr lang="en-AU" smtClean="0"/>
              <a:t>25/07/2025</a:t>
            </a:fld>
            <a:endParaRPr lang="en-AU"/>
          </a:p>
        </p:txBody>
      </p:sp>
      <p:sp>
        <p:nvSpPr>
          <p:cNvPr id="5" name="Footer Placeholder 4"/>
          <p:cNvSpPr>
            <a:spLocks noGrp="1"/>
          </p:cNvSpPr>
          <p:nvPr>
            <p:ph type="ftr" sz="quarter" idx="16"/>
          </p:nvPr>
        </p:nvSpPr>
        <p:spPr/>
        <p:txBody>
          <a:bodyPr/>
          <a:lstStyle/>
          <a:p>
            <a:endParaRPr lang="en-AU"/>
          </a:p>
        </p:txBody>
      </p:sp>
      <p:sp>
        <p:nvSpPr>
          <p:cNvPr id="6" name="Slide Number Placeholder 5"/>
          <p:cNvSpPr>
            <a:spLocks noGrp="1"/>
          </p:cNvSpPr>
          <p:nvPr>
            <p:ph type="sldNum" sz="quarter" idx="17"/>
          </p:nvPr>
        </p:nvSpPr>
        <p:spPr/>
        <p:txBody>
          <a:bodyPr/>
          <a:lstStyle/>
          <a:p>
            <a:fld id="{8ED35F24-2817-4D7D-A9E7-0676251E09F7}" type="slidenum">
              <a:rPr lang="en-AU" smtClean="0"/>
              <a:pPr/>
              <a:t>‹#›</a:t>
            </a:fld>
            <a:endParaRPr lang="en-AU"/>
          </a:p>
        </p:txBody>
      </p:sp>
    </p:spTree>
    <p:extLst>
      <p:ext uri="{BB962C8B-B14F-4D97-AF65-F5344CB8AC3E}">
        <p14:creationId xmlns:p14="http://schemas.microsoft.com/office/powerpoint/2010/main" val="4208539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5BEFCAE-A149-455B-8563-6FE59B3FCCD0}" type="datetime1">
              <a:rPr lang="en-AU" smtClean="0"/>
              <a:t>25/07/2025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ED35F24-2817-4D7D-A9E7-0676251E09F7}" type="slidenum">
              <a:rPr lang="en-AU" smtClean="0"/>
              <a:pPr/>
              <a:t>‹#›</a:t>
            </a:fld>
            <a:endParaRPr lang="en-AU"/>
          </a:p>
        </p:txBody>
      </p:sp>
    </p:spTree>
    <p:extLst>
      <p:ext uri="{BB962C8B-B14F-4D97-AF65-F5344CB8AC3E}">
        <p14:creationId xmlns:p14="http://schemas.microsoft.com/office/powerpoint/2010/main" val="3971277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468313" y="1565274"/>
            <a:ext cx="7920037" cy="4140000"/>
          </a:xfrm>
        </p:spPr>
        <p:txBody>
          <a:bodyPr/>
          <a:lstStyle>
            <a:lvl1pPr>
              <a:defRPr/>
            </a:lvl1pPr>
            <a:lvl5pPr>
              <a:spcBef>
                <a:spcPts val="1500"/>
              </a:spcBef>
              <a:defRPr/>
            </a:lvl5pPr>
          </a:lstStyle>
          <a:p>
            <a:pPr lvl="0"/>
            <a:r>
              <a:rPr lang="en-AU"/>
              <a:t>Click here to add text. Use the increase/decrease list level buttons to change </a:t>
            </a:r>
            <a:r>
              <a:rPr lang="en-US"/>
              <a:t>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Title 6"/>
          <p:cNvSpPr>
            <a:spLocks noGrp="1"/>
          </p:cNvSpPr>
          <p:nvPr>
            <p:ph type="title"/>
          </p:nvPr>
        </p:nvSpPr>
        <p:spPr/>
        <p:txBody>
          <a:bodyPr/>
          <a:lstStyle/>
          <a:p>
            <a:r>
              <a:rPr lang="en-US"/>
              <a:t>Click to edit Master title style</a:t>
            </a:r>
            <a:endParaRPr lang="en-AU"/>
          </a:p>
        </p:txBody>
      </p:sp>
      <p:sp>
        <p:nvSpPr>
          <p:cNvPr id="2" name="Date Placeholder 1"/>
          <p:cNvSpPr>
            <a:spLocks noGrp="1"/>
          </p:cNvSpPr>
          <p:nvPr>
            <p:ph type="dt" sz="half" idx="12"/>
          </p:nvPr>
        </p:nvSpPr>
        <p:spPr/>
        <p:txBody>
          <a:bodyPr/>
          <a:lstStyle/>
          <a:p>
            <a:fld id="{AC39AB0B-E86F-435E-969F-194923017EBA}" type="datetime1">
              <a:rPr lang="en-AU" smtClean="0"/>
              <a:t>25/07/2025</a:t>
            </a:fld>
            <a:endParaRPr lang="en-AU"/>
          </a:p>
        </p:txBody>
      </p:sp>
      <p:sp>
        <p:nvSpPr>
          <p:cNvPr id="3" name="Footer Placeholder 2"/>
          <p:cNvSpPr>
            <a:spLocks noGrp="1"/>
          </p:cNvSpPr>
          <p:nvPr>
            <p:ph type="ftr" sz="quarter" idx="13"/>
          </p:nvPr>
        </p:nvSpPr>
        <p:spPr/>
        <p:txBody>
          <a:bodyPr/>
          <a:lstStyle/>
          <a:p>
            <a:endParaRPr lang="en-AU"/>
          </a:p>
        </p:txBody>
      </p:sp>
      <p:sp>
        <p:nvSpPr>
          <p:cNvPr id="4" name="Slide Number Placeholder 3"/>
          <p:cNvSpPr>
            <a:spLocks noGrp="1"/>
          </p:cNvSpPr>
          <p:nvPr>
            <p:ph type="sldNum" sz="quarter" idx="14"/>
          </p:nvPr>
        </p:nvSpPr>
        <p:spPr/>
        <p:txBody>
          <a:bodyPr/>
          <a:lstStyle/>
          <a:p>
            <a:fld id="{8ED35F24-2817-4D7D-A9E7-0676251E09F7}" type="slidenum">
              <a:rPr lang="en-AU" smtClean="0"/>
              <a:pPr/>
              <a:t>‹#›</a:t>
            </a:fld>
            <a:endParaRPr lang="en-AU"/>
          </a:p>
        </p:txBody>
      </p:sp>
    </p:spTree>
    <p:extLst>
      <p:ext uri="{BB962C8B-B14F-4D97-AF65-F5344CB8AC3E}">
        <p14:creationId xmlns:p14="http://schemas.microsoft.com/office/powerpoint/2010/main" val="3690697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ave Ft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83332"/>
            <a:ext cx="9140971" cy="845822"/>
          </a:xfrm>
          <a:prstGeom prst="rect">
            <a:avLst/>
          </a:prstGeom>
        </p:spPr>
      </p:pic>
      <p:sp>
        <p:nvSpPr>
          <p:cNvPr id="6" name="Content Placeholder 5"/>
          <p:cNvSpPr>
            <a:spLocks noGrp="1"/>
          </p:cNvSpPr>
          <p:nvPr>
            <p:ph sz="quarter" idx="11" hasCustomPrompt="1"/>
          </p:nvPr>
        </p:nvSpPr>
        <p:spPr>
          <a:xfrm>
            <a:off x="468313" y="1565274"/>
            <a:ext cx="7920037" cy="4140000"/>
          </a:xfrm>
        </p:spPr>
        <p:txBody>
          <a:bodyPr/>
          <a:lstStyle>
            <a:lvl1pPr>
              <a:defRPr/>
            </a:lvl1pPr>
            <a:lvl5pPr>
              <a:spcBef>
                <a:spcPts val="1500"/>
              </a:spcBef>
              <a:defRPr/>
            </a:lvl5pPr>
          </a:lstStyle>
          <a:p>
            <a:pPr lvl="0"/>
            <a:r>
              <a:rPr lang="en-AU"/>
              <a:t>Click here to add text. Use the increase/decrease list level buttons to change </a:t>
            </a:r>
            <a:r>
              <a:rPr lang="en-US"/>
              <a:t>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Title 6"/>
          <p:cNvSpPr>
            <a:spLocks noGrp="1"/>
          </p:cNvSpPr>
          <p:nvPr>
            <p:ph type="title"/>
          </p:nvPr>
        </p:nvSpPr>
        <p:spPr/>
        <p:txBody>
          <a:bodyPr/>
          <a:lstStyle/>
          <a:p>
            <a:r>
              <a:rPr lang="en-US"/>
              <a:t>Click to edit Master title style</a:t>
            </a:r>
            <a:endParaRPr lang="en-AU"/>
          </a:p>
        </p:txBody>
      </p:sp>
      <p:sp>
        <p:nvSpPr>
          <p:cNvPr id="2" name="Date Placeholder 1"/>
          <p:cNvSpPr>
            <a:spLocks noGrp="1"/>
          </p:cNvSpPr>
          <p:nvPr>
            <p:ph type="dt" sz="half" idx="12"/>
          </p:nvPr>
        </p:nvSpPr>
        <p:spPr/>
        <p:txBody>
          <a:bodyPr/>
          <a:lstStyle/>
          <a:p>
            <a:fld id="{1CA23767-FC25-4E40-A981-5F92B69A4A2E}" type="datetime1">
              <a:rPr lang="en-AU" smtClean="0"/>
              <a:t>25/07/2025</a:t>
            </a:fld>
            <a:endParaRPr lang="en-AU"/>
          </a:p>
        </p:txBody>
      </p:sp>
      <p:sp>
        <p:nvSpPr>
          <p:cNvPr id="3" name="Footer Placeholder 2"/>
          <p:cNvSpPr>
            <a:spLocks noGrp="1"/>
          </p:cNvSpPr>
          <p:nvPr>
            <p:ph type="ftr" sz="quarter" idx="13"/>
          </p:nvPr>
        </p:nvSpPr>
        <p:spPr/>
        <p:txBody>
          <a:bodyPr/>
          <a:lstStyle/>
          <a:p>
            <a:endParaRPr lang="en-AU"/>
          </a:p>
        </p:txBody>
      </p:sp>
      <p:sp>
        <p:nvSpPr>
          <p:cNvPr id="5" name="Slide Number Placeholder 4"/>
          <p:cNvSpPr>
            <a:spLocks noGrp="1"/>
          </p:cNvSpPr>
          <p:nvPr>
            <p:ph type="sldNum" sz="quarter" idx="14"/>
          </p:nvPr>
        </p:nvSpPr>
        <p:spPr/>
        <p:txBody>
          <a:bodyPr/>
          <a:lstStyle/>
          <a:p>
            <a:fld id="{8ED35F24-2817-4D7D-A9E7-0676251E09F7}" type="slidenum">
              <a:rPr lang="en-AU" smtClean="0"/>
              <a:pPr/>
              <a:t>‹#›</a:t>
            </a:fld>
            <a:endParaRPr lang="en-AU"/>
          </a:p>
        </p:txBody>
      </p:sp>
    </p:spTree>
    <p:extLst>
      <p:ext uri="{BB962C8B-B14F-4D97-AF65-F5344CB8AC3E}">
        <p14:creationId xmlns:p14="http://schemas.microsoft.com/office/powerpoint/2010/main" val="2110695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ave Hdr">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468313" y="1565274"/>
            <a:ext cx="7920037" cy="4140000"/>
          </a:xfrm>
        </p:spPr>
        <p:txBody>
          <a:bodyPr/>
          <a:lstStyle>
            <a:lvl1pPr>
              <a:defRPr/>
            </a:lvl1pPr>
            <a:lvl5pPr>
              <a:spcBef>
                <a:spcPts val="1500"/>
              </a:spcBef>
              <a:defRPr/>
            </a:lvl5pPr>
          </a:lstStyle>
          <a:p>
            <a:pPr lvl="0"/>
            <a:r>
              <a:rPr lang="en-AU"/>
              <a:t>Click here to add text. Use the increase/decrease list level buttons to change </a:t>
            </a:r>
            <a:r>
              <a:rPr lang="en-US"/>
              <a:t>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Title 6"/>
          <p:cNvSpPr>
            <a:spLocks noGrp="1"/>
          </p:cNvSpPr>
          <p:nvPr>
            <p:ph type="title"/>
          </p:nvPr>
        </p:nvSpPr>
        <p:spPr/>
        <p:txBody>
          <a:bodyPr/>
          <a:lstStyle/>
          <a:p>
            <a:r>
              <a:rPr lang="en-US"/>
              <a:t>Click to edit Master title style</a:t>
            </a:r>
            <a:endParaRPr lang="en-AU"/>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12123" cy="1627497"/>
          </a:xfrm>
          <a:prstGeom prst="rect">
            <a:avLst/>
          </a:prstGeom>
        </p:spPr>
      </p:pic>
      <p:sp>
        <p:nvSpPr>
          <p:cNvPr id="2" name="Date Placeholder 1"/>
          <p:cNvSpPr>
            <a:spLocks noGrp="1"/>
          </p:cNvSpPr>
          <p:nvPr>
            <p:ph type="dt" sz="half" idx="12"/>
          </p:nvPr>
        </p:nvSpPr>
        <p:spPr/>
        <p:txBody>
          <a:bodyPr/>
          <a:lstStyle/>
          <a:p>
            <a:fld id="{3146752A-6DB4-4F3F-B9ED-E1CBC5FAB8D0}" type="datetime1">
              <a:rPr lang="en-AU" smtClean="0"/>
              <a:t>25/07/2025</a:t>
            </a:fld>
            <a:endParaRPr lang="en-AU"/>
          </a:p>
        </p:txBody>
      </p:sp>
      <p:sp>
        <p:nvSpPr>
          <p:cNvPr id="3" name="Footer Placeholder 2"/>
          <p:cNvSpPr>
            <a:spLocks noGrp="1"/>
          </p:cNvSpPr>
          <p:nvPr>
            <p:ph type="ftr" sz="quarter" idx="13"/>
          </p:nvPr>
        </p:nvSpPr>
        <p:spPr/>
        <p:txBody>
          <a:bodyPr/>
          <a:lstStyle/>
          <a:p>
            <a:endParaRPr lang="en-AU"/>
          </a:p>
        </p:txBody>
      </p:sp>
      <p:sp>
        <p:nvSpPr>
          <p:cNvPr id="4" name="Slide Number Placeholder 3"/>
          <p:cNvSpPr>
            <a:spLocks noGrp="1"/>
          </p:cNvSpPr>
          <p:nvPr>
            <p:ph type="sldNum" sz="quarter" idx="14"/>
          </p:nvPr>
        </p:nvSpPr>
        <p:spPr/>
        <p:txBody>
          <a:bodyPr/>
          <a:lstStyle/>
          <a:p>
            <a:fld id="{8ED35F24-2817-4D7D-A9E7-0676251E09F7}" type="slidenum">
              <a:rPr lang="en-AU" smtClean="0"/>
              <a:pPr/>
              <a:t>‹#›</a:t>
            </a:fld>
            <a:endParaRPr lang="en-AU"/>
          </a:p>
        </p:txBody>
      </p:sp>
    </p:spTree>
    <p:extLst>
      <p:ext uri="{BB962C8B-B14F-4D97-AF65-F5344CB8AC3E}">
        <p14:creationId xmlns:p14="http://schemas.microsoft.com/office/powerpoint/2010/main" val="201969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468314" y="1565274"/>
            <a:ext cx="3960000" cy="4140000"/>
          </a:xfrm>
        </p:spPr>
        <p:txBody>
          <a:bodyPr/>
          <a:lstStyle>
            <a:lvl1pPr>
              <a:defRPr/>
            </a:lvl1pPr>
            <a:lvl5pPr>
              <a:spcBef>
                <a:spcPts val="1500"/>
              </a:spcBef>
              <a:defRPr/>
            </a:lvl5pPr>
          </a:lstStyle>
          <a:p>
            <a:pPr lvl="0"/>
            <a:r>
              <a:rPr lang="en-AU"/>
              <a:t>Click here to add text. Use the increase/decrease list level buttons to change </a:t>
            </a:r>
            <a:r>
              <a:rPr lang="en-US"/>
              <a:t>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Title 6"/>
          <p:cNvSpPr>
            <a:spLocks noGrp="1"/>
          </p:cNvSpPr>
          <p:nvPr>
            <p:ph type="title"/>
          </p:nvPr>
        </p:nvSpPr>
        <p:spPr/>
        <p:txBody>
          <a:bodyPr/>
          <a:lstStyle/>
          <a:p>
            <a:r>
              <a:rPr lang="en-US"/>
              <a:t>Click to edit Master title style</a:t>
            </a:r>
            <a:endParaRPr lang="en-AU"/>
          </a:p>
        </p:txBody>
      </p:sp>
      <p:sp>
        <p:nvSpPr>
          <p:cNvPr id="4" name="Content Placeholder 5"/>
          <p:cNvSpPr>
            <a:spLocks noGrp="1"/>
          </p:cNvSpPr>
          <p:nvPr>
            <p:ph sz="quarter" idx="12" hasCustomPrompt="1"/>
          </p:nvPr>
        </p:nvSpPr>
        <p:spPr>
          <a:xfrm>
            <a:off x="4680000" y="1565274"/>
            <a:ext cx="3664072" cy="4140000"/>
          </a:xfrm>
        </p:spPr>
        <p:txBody>
          <a:bodyPr/>
          <a:lstStyle>
            <a:lvl1pPr>
              <a:defRPr/>
            </a:lvl1pPr>
            <a:lvl5pPr>
              <a:spcBef>
                <a:spcPts val="1500"/>
              </a:spcBef>
              <a:defRPr/>
            </a:lvl5pPr>
          </a:lstStyle>
          <a:p>
            <a:pPr lvl="0"/>
            <a:r>
              <a:rPr lang="en-AU"/>
              <a:t>Click here to add text. Use the increase/decrease list level buttons to change </a:t>
            </a:r>
            <a:r>
              <a:rPr lang="en-US"/>
              <a:t>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p:cNvSpPr>
            <a:spLocks noGrp="1"/>
          </p:cNvSpPr>
          <p:nvPr>
            <p:ph type="dt" sz="half" idx="13"/>
          </p:nvPr>
        </p:nvSpPr>
        <p:spPr/>
        <p:txBody>
          <a:bodyPr/>
          <a:lstStyle/>
          <a:p>
            <a:fld id="{38A975DB-4471-4EA8-A845-90FFCD88BE90}" type="datetime1">
              <a:rPr lang="en-AU" smtClean="0"/>
              <a:t>25/07/2025</a:t>
            </a:fld>
            <a:endParaRPr lang="en-AU"/>
          </a:p>
        </p:txBody>
      </p:sp>
      <p:sp>
        <p:nvSpPr>
          <p:cNvPr id="3" name="Footer Placeholder 2"/>
          <p:cNvSpPr>
            <a:spLocks noGrp="1"/>
          </p:cNvSpPr>
          <p:nvPr>
            <p:ph type="ftr" sz="quarter" idx="14"/>
          </p:nvPr>
        </p:nvSpPr>
        <p:spPr/>
        <p:txBody>
          <a:bodyPr/>
          <a:lstStyle/>
          <a:p>
            <a:endParaRPr lang="en-AU"/>
          </a:p>
        </p:txBody>
      </p:sp>
      <p:sp>
        <p:nvSpPr>
          <p:cNvPr id="5" name="Slide Number Placeholder 4"/>
          <p:cNvSpPr>
            <a:spLocks noGrp="1"/>
          </p:cNvSpPr>
          <p:nvPr>
            <p:ph type="sldNum" sz="quarter" idx="15"/>
          </p:nvPr>
        </p:nvSpPr>
        <p:spPr/>
        <p:txBody>
          <a:bodyPr/>
          <a:lstStyle/>
          <a:p>
            <a:fld id="{8ED35F24-2817-4D7D-A9E7-0676251E09F7}" type="slidenum">
              <a:rPr lang="en-AU" smtClean="0"/>
              <a:pPr/>
              <a:t>‹#›</a:t>
            </a:fld>
            <a:endParaRPr lang="en-AU"/>
          </a:p>
        </p:txBody>
      </p:sp>
    </p:spTree>
    <p:extLst>
      <p:ext uri="{BB962C8B-B14F-4D97-AF65-F5344CB8AC3E}">
        <p14:creationId xmlns:p14="http://schemas.microsoft.com/office/powerpoint/2010/main" val="2914065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ave Ftr">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468314" y="1565274"/>
            <a:ext cx="3960000" cy="4140000"/>
          </a:xfrm>
        </p:spPr>
        <p:txBody>
          <a:bodyPr/>
          <a:lstStyle>
            <a:lvl1pPr>
              <a:defRPr/>
            </a:lvl1pPr>
            <a:lvl5pPr>
              <a:spcBef>
                <a:spcPts val="1500"/>
              </a:spcBef>
              <a:defRPr/>
            </a:lvl5pPr>
          </a:lstStyle>
          <a:p>
            <a:pPr lvl="0"/>
            <a:r>
              <a:rPr lang="en-AU"/>
              <a:t>Click here to add text. Use the increase/decrease list level buttons to change </a:t>
            </a:r>
            <a:r>
              <a:rPr lang="en-US"/>
              <a:t>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Title 6"/>
          <p:cNvSpPr>
            <a:spLocks noGrp="1"/>
          </p:cNvSpPr>
          <p:nvPr>
            <p:ph type="title"/>
          </p:nvPr>
        </p:nvSpPr>
        <p:spPr/>
        <p:txBody>
          <a:bodyPr/>
          <a:lstStyle/>
          <a:p>
            <a:r>
              <a:rPr lang="en-US"/>
              <a:t>Click to edit Master title style</a:t>
            </a:r>
            <a:endParaRPr lang="en-AU"/>
          </a:p>
        </p:txBody>
      </p:sp>
      <p:sp>
        <p:nvSpPr>
          <p:cNvPr id="4" name="Content Placeholder 5"/>
          <p:cNvSpPr>
            <a:spLocks noGrp="1"/>
          </p:cNvSpPr>
          <p:nvPr>
            <p:ph sz="quarter" idx="12" hasCustomPrompt="1"/>
          </p:nvPr>
        </p:nvSpPr>
        <p:spPr>
          <a:xfrm>
            <a:off x="4680000" y="1565274"/>
            <a:ext cx="3664072" cy="4140000"/>
          </a:xfrm>
        </p:spPr>
        <p:txBody>
          <a:bodyPr/>
          <a:lstStyle>
            <a:lvl1pPr>
              <a:defRPr/>
            </a:lvl1pPr>
            <a:lvl5pPr>
              <a:spcBef>
                <a:spcPts val="1500"/>
              </a:spcBef>
              <a:defRPr/>
            </a:lvl5pPr>
          </a:lstStyle>
          <a:p>
            <a:pPr lvl="0"/>
            <a:r>
              <a:rPr lang="en-AU"/>
              <a:t>Click here to add text. Use the increase/decrease list level buttons to change </a:t>
            </a:r>
            <a:r>
              <a:rPr lang="en-US"/>
              <a:t>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83332"/>
            <a:ext cx="9140971" cy="845822"/>
          </a:xfrm>
          <a:prstGeom prst="rect">
            <a:avLst/>
          </a:prstGeom>
        </p:spPr>
      </p:pic>
      <p:sp>
        <p:nvSpPr>
          <p:cNvPr id="2" name="Date Placeholder 1"/>
          <p:cNvSpPr>
            <a:spLocks noGrp="1"/>
          </p:cNvSpPr>
          <p:nvPr>
            <p:ph type="dt" sz="half" idx="13"/>
          </p:nvPr>
        </p:nvSpPr>
        <p:spPr/>
        <p:txBody>
          <a:bodyPr/>
          <a:lstStyle/>
          <a:p>
            <a:fld id="{569DFB01-E048-4FAB-83C9-E5E41625D2EC}" type="datetime1">
              <a:rPr lang="en-AU" smtClean="0"/>
              <a:t>25/07/2025</a:t>
            </a:fld>
            <a:endParaRPr lang="en-AU"/>
          </a:p>
        </p:txBody>
      </p:sp>
      <p:sp>
        <p:nvSpPr>
          <p:cNvPr id="3" name="Footer Placeholder 2"/>
          <p:cNvSpPr>
            <a:spLocks noGrp="1"/>
          </p:cNvSpPr>
          <p:nvPr>
            <p:ph type="ftr" sz="quarter" idx="14"/>
          </p:nvPr>
        </p:nvSpPr>
        <p:spPr/>
        <p:txBody>
          <a:bodyPr/>
          <a:lstStyle/>
          <a:p>
            <a:endParaRPr lang="en-AU"/>
          </a:p>
        </p:txBody>
      </p:sp>
      <p:sp>
        <p:nvSpPr>
          <p:cNvPr id="8" name="Slide Number Placeholder 7"/>
          <p:cNvSpPr>
            <a:spLocks noGrp="1"/>
          </p:cNvSpPr>
          <p:nvPr>
            <p:ph type="sldNum" sz="quarter" idx="15"/>
          </p:nvPr>
        </p:nvSpPr>
        <p:spPr/>
        <p:txBody>
          <a:bodyPr/>
          <a:lstStyle/>
          <a:p>
            <a:fld id="{8ED35F24-2817-4D7D-A9E7-0676251E09F7}" type="slidenum">
              <a:rPr lang="en-AU" smtClean="0"/>
              <a:pPr/>
              <a:t>‹#›</a:t>
            </a:fld>
            <a:endParaRPr lang="en-AU"/>
          </a:p>
        </p:txBody>
      </p:sp>
    </p:spTree>
    <p:extLst>
      <p:ext uri="{BB962C8B-B14F-4D97-AF65-F5344CB8AC3E}">
        <p14:creationId xmlns:p14="http://schemas.microsoft.com/office/powerpoint/2010/main" val="3600276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ave Hd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12123" cy="1627497"/>
          </a:xfrm>
          <a:prstGeom prst="rect">
            <a:avLst/>
          </a:prstGeom>
        </p:spPr>
      </p:pic>
      <p:sp>
        <p:nvSpPr>
          <p:cNvPr id="6" name="Content Placeholder 5"/>
          <p:cNvSpPr>
            <a:spLocks noGrp="1"/>
          </p:cNvSpPr>
          <p:nvPr>
            <p:ph sz="quarter" idx="11" hasCustomPrompt="1"/>
          </p:nvPr>
        </p:nvSpPr>
        <p:spPr>
          <a:xfrm>
            <a:off x="468314" y="1565274"/>
            <a:ext cx="3960000" cy="4140000"/>
          </a:xfrm>
        </p:spPr>
        <p:txBody>
          <a:bodyPr/>
          <a:lstStyle>
            <a:lvl1pPr>
              <a:defRPr/>
            </a:lvl1pPr>
            <a:lvl5pPr>
              <a:spcBef>
                <a:spcPts val="1500"/>
              </a:spcBef>
              <a:defRPr/>
            </a:lvl5pPr>
          </a:lstStyle>
          <a:p>
            <a:pPr lvl="0"/>
            <a:r>
              <a:rPr lang="en-AU"/>
              <a:t>Click here to add text. Use the increase/decrease list level buttons to change </a:t>
            </a:r>
            <a:r>
              <a:rPr lang="en-US"/>
              <a:t>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Title 6"/>
          <p:cNvSpPr>
            <a:spLocks noGrp="1"/>
          </p:cNvSpPr>
          <p:nvPr>
            <p:ph type="title"/>
          </p:nvPr>
        </p:nvSpPr>
        <p:spPr/>
        <p:txBody>
          <a:bodyPr/>
          <a:lstStyle/>
          <a:p>
            <a:r>
              <a:rPr lang="en-US"/>
              <a:t>Click to edit Master title style</a:t>
            </a:r>
            <a:endParaRPr lang="en-AU"/>
          </a:p>
        </p:txBody>
      </p:sp>
      <p:sp>
        <p:nvSpPr>
          <p:cNvPr id="4" name="Content Placeholder 5"/>
          <p:cNvSpPr>
            <a:spLocks noGrp="1"/>
          </p:cNvSpPr>
          <p:nvPr>
            <p:ph sz="quarter" idx="12" hasCustomPrompt="1"/>
          </p:nvPr>
        </p:nvSpPr>
        <p:spPr>
          <a:xfrm>
            <a:off x="4680000" y="1565274"/>
            <a:ext cx="3664072" cy="4140000"/>
          </a:xfrm>
        </p:spPr>
        <p:txBody>
          <a:bodyPr/>
          <a:lstStyle>
            <a:lvl1pPr>
              <a:defRPr/>
            </a:lvl1pPr>
            <a:lvl5pPr>
              <a:spcBef>
                <a:spcPts val="1500"/>
              </a:spcBef>
              <a:defRPr/>
            </a:lvl5pPr>
          </a:lstStyle>
          <a:p>
            <a:pPr lvl="0"/>
            <a:r>
              <a:rPr lang="en-AU"/>
              <a:t>Click here to add text. Use the increase/decrease list level buttons to change </a:t>
            </a:r>
            <a:r>
              <a:rPr lang="en-US"/>
              <a:t>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p:cNvSpPr>
            <a:spLocks noGrp="1"/>
          </p:cNvSpPr>
          <p:nvPr>
            <p:ph type="dt" sz="half" idx="13"/>
          </p:nvPr>
        </p:nvSpPr>
        <p:spPr/>
        <p:txBody>
          <a:bodyPr/>
          <a:lstStyle/>
          <a:p>
            <a:fld id="{0F8C2834-620A-4EE0-84C2-786AD8CAA4C7}" type="datetime1">
              <a:rPr lang="en-AU" smtClean="0"/>
              <a:t>25/07/2025</a:t>
            </a:fld>
            <a:endParaRPr lang="en-AU"/>
          </a:p>
        </p:txBody>
      </p:sp>
      <p:sp>
        <p:nvSpPr>
          <p:cNvPr id="3" name="Footer Placeholder 2"/>
          <p:cNvSpPr>
            <a:spLocks noGrp="1"/>
          </p:cNvSpPr>
          <p:nvPr>
            <p:ph type="ftr" sz="quarter" idx="14"/>
          </p:nvPr>
        </p:nvSpPr>
        <p:spPr/>
        <p:txBody>
          <a:bodyPr/>
          <a:lstStyle/>
          <a:p>
            <a:endParaRPr lang="en-AU"/>
          </a:p>
        </p:txBody>
      </p:sp>
      <p:sp>
        <p:nvSpPr>
          <p:cNvPr id="5" name="Slide Number Placeholder 4"/>
          <p:cNvSpPr>
            <a:spLocks noGrp="1"/>
          </p:cNvSpPr>
          <p:nvPr>
            <p:ph type="sldNum" sz="quarter" idx="15"/>
          </p:nvPr>
        </p:nvSpPr>
        <p:spPr/>
        <p:txBody>
          <a:bodyPr/>
          <a:lstStyle/>
          <a:p>
            <a:fld id="{8ED35F24-2817-4D7D-A9E7-0676251E09F7}" type="slidenum">
              <a:rPr lang="en-AU" smtClean="0"/>
              <a:pPr/>
              <a:t>‹#›</a:t>
            </a:fld>
            <a:endParaRPr lang="en-AU"/>
          </a:p>
        </p:txBody>
      </p:sp>
    </p:spTree>
    <p:extLst>
      <p:ext uri="{BB962C8B-B14F-4D97-AF65-F5344CB8AC3E}">
        <p14:creationId xmlns:p14="http://schemas.microsoft.com/office/powerpoint/2010/main" val="307189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 Imag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6" name="Picture Placeholder 5"/>
          <p:cNvSpPr>
            <a:spLocks noGrp="1"/>
          </p:cNvSpPr>
          <p:nvPr>
            <p:ph type="pic" sz="quarter" idx="11"/>
          </p:nvPr>
        </p:nvSpPr>
        <p:spPr>
          <a:xfrm>
            <a:off x="4644000" y="1691999"/>
            <a:ext cx="3996000" cy="4068000"/>
          </a:xfrm>
          <a:blipFill>
            <a:blip r:embed="rId2"/>
            <a:stretch>
              <a:fillRect/>
            </a:stretch>
          </a:blipFill>
        </p:spPr>
        <p:txBody>
          <a:bodyPr lIns="0" tIns="0" rIns="0" bIns="468000" anchor="t" anchorCtr="0"/>
          <a:lstStyle>
            <a:lvl1pPr algn="ctr">
              <a:defRPr sz="2400" b="1">
                <a:solidFill>
                  <a:schemeClr val="tx1"/>
                </a:solidFill>
              </a:defRPr>
            </a:lvl1pPr>
          </a:lstStyle>
          <a:p>
            <a:r>
              <a:rPr lang="en-US"/>
              <a:t>Click icon to add picture</a:t>
            </a:r>
            <a:endParaRPr lang="en-AU"/>
          </a:p>
        </p:txBody>
      </p:sp>
      <p:sp>
        <p:nvSpPr>
          <p:cNvPr id="5" name="Text Placeholder 4"/>
          <p:cNvSpPr>
            <a:spLocks noGrp="1"/>
          </p:cNvSpPr>
          <p:nvPr>
            <p:ph type="body" sz="quarter" idx="12" hasCustomPrompt="1"/>
          </p:nvPr>
        </p:nvSpPr>
        <p:spPr>
          <a:xfrm>
            <a:off x="468313" y="1565275"/>
            <a:ext cx="3959225" cy="4194175"/>
          </a:xfrm>
        </p:spPr>
        <p:txBody>
          <a:bodyPr/>
          <a:lstStyle>
            <a:lvl1pPr>
              <a:defRPr/>
            </a:lvl1pPr>
          </a:lstStyle>
          <a:p>
            <a:pPr lvl="0"/>
            <a:r>
              <a:rPr lang="en-AU"/>
              <a:t>Click here to add text. Use the increase/decrease list level buttons to change </a:t>
            </a:r>
            <a:r>
              <a:rPr lang="en-US"/>
              <a:t>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Date Placeholder 2"/>
          <p:cNvSpPr>
            <a:spLocks noGrp="1"/>
          </p:cNvSpPr>
          <p:nvPr>
            <p:ph type="dt" sz="half" idx="13"/>
          </p:nvPr>
        </p:nvSpPr>
        <p:spPr/>
        <p:txBody>
          <a:bodyPr/>
          <a:lstStyle/>
          <a:p>
            <a:fld id="{67268508-4F0D-4E8E-8946-F715A1723DD7}" type="datetime1">
              <a:rPr lang="en-AU" smtClean="0"/>
              <a:t>25/07/2025</a:t>
            </a:fld>
            <a:endParaRPr lang="en-AU"/>
          </a:p>
        </p:txBody>
      </p:sp>
      <p:sp>
        <p:nvSpPr>
          <p:cNvPr id="4" name="Footer Placeholder 3"/>
          <p:cNvSpPr>
            <a:spLocks noGrp="1"/>
          </p:cNvSpPr>
          <p:nvPr>
            <p:ph type="ftr" sz="quarter" idx="14"/>
          </p:nvPr>
        </p:nvSpPr>
        <p:spPr/>
        <p:txBody>
          <a:bodyPr/>
          <a:lstStyle/>
          <a:p>
            <a:endParaRPr lang="en-AU"/>
          </a:p>
        </p:txBody>
      </p:sp>
      <p:sp>
        <p:nvSpPr>
          <p:cNvPr id="7" name="Slide Number Placeholder 6"/>
          <p:cNvSpPr>
            <a:spLocks noGrp="1"/>
          </p:cNvSpPr>
          <p:nvPr>
            <p:ph type="sldNum" sz="quarter" idx="15"/>
          </p:nvPr>
        </p:nvSpPr>
        <p:spPr/>
        <p:txBody>
          <a:bodyPr/>
          <a:lstStyle/>
          <a:p>
            <a:fld id="{8ED35F24-2817-4D7D-A9E7-0676251E09F7}" type="slidenum">
              <a:rPr lang="en-AU" smtClean="0"/>
              <a:pPr/>
              <a:t>‹#›</a:t>
            </a:fld>
            <a:endParaRPr lang="en-AU"/>
          </a:p>
        </p:txBody>
      </p:sp>
    </p:spTree>
    <p:extLst>
      <p:ext uri="{BB962C8B-B14F-4D97-AF65-F5344CB8AC3E}">
        <p14:creationId xmlns:p14="http://schemas.microsoft.com/office/powerpoint/2010/main" val="366852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Left, Image Right, Wave Ft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6" name="Picture Placeholder 5"/>
          <p:cNvSpPr>
            <a:spLocks noGrp="1"/>
          </p:cNvSpPr>
          <p:nvPr>
            <p:ph type="pic" sz="quarter" idx="11"/>
          </p:nvPr>
        </p:nvSpPr>
        <p:spPr>
          <a:xfrm>
            <a:off x="4644000" y="1691999"/>
            <a:ext cx="3996000" cy="4068000"/>
          </a:xfrm>
          <a:blipFill>
            <a:blip r:embed="rId2"/>
            <a:stretch>
              <a:fillRect/>
            </a:stretch>
          </a:blipFill>
        </p:spPr>
        <p:txBody>
          <a:bodyPr lIns="0" tIns="0" rIns="0" bIns="468000" anchor="t" anchorCtr="0"/>
          <a:lstStyle>
            <a:lvl1pPr algn="ctr">
              <a:defRPr sz="2400" b="1">
                <a:solidFill>
                  <a:schemeClr val="tx2"/>
                </a:solidFill>
              </a:defRPr>
            </a:lvl1pPr>
          </a:lstStyle>
          <a:p>
            <a:r>
              <a:rPr lang="en-US"/>
              <a:t>Click icon to add picture</a:t>
            </a:r>
            <a:endParaRPr lang="en-AU"/>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883332"/>
            <a:ext cx="9140971" cy="845822"/>
          </a:xfrm>
          <a:prstGeom prst="rect">
            <a:avLst/>
          </a:prstGeom>
        </p:spPr>
      </p:pic>
      <p:sp>
        <p:nvSpPr>
          <p:cNvPr id="5" name="Text Placeholder 4"/>
          <p:cNvSpPr>
            <a:spLocks noGrp="1"/>
          </p:cNvSpPr>
          <p:nvPr>
            <p:ph type="body" sz="quarter" idx="12" hasCustomPrompt="1"/>
          </p:nvPr>
        </p:nvSpPr>
        <p:spPr>
          <a:xfrm>
            <a:off x="468313" y="1565275"/>
            <a:ext cx="3959225" cy="4194175"/>
          </a:xfrm>
        </p:spPr>
        <p:txBody>
          <a:bodyPr/>
          <a:lstStyle>
            <a:lvl1pPr>
              <a:defRPr/>
            </a:lvl1pPr>
          </a:lstStyle>
          <a:p>
            <a:pPr lvl="0"/>
            <a:r>
              <a:rPr lang="en-AU"/>
              <a:t>Click here to add text. Use the increase/decrease list level buttons to change </a:t>
            </a:r>
            <a:r>
              <a:rPr lang="en-US"/>
              <a:t>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Date Placeholder 2"/>
          <p:cNvSpPr>
            <a:spLocks noGrp="1"/>
          </p:cNvSpPr>
          <p:nvPr>
            <p:ph type="dt" sz="half" idx="13"/>
          </p:nvPr>
        </p:nvSpPr>
        <p:spPr/>
        <p:txBody>
          <a:bodyPr/>
          <a:lstStyle/>
          <a:p>
            <a:fld id="{FDE5D563-8D83-4AD1-8C33-A2E98D6A38F9}" type="datetime1">
              <a:rPr lang="en-AU" smtClean="0"/>
              <a:t>25/07/2025</a:t>
            </a:fld>
            <a:endParaRPr lang="en-AU"/>
          </a:p>
        </p:txBody>
      </p:sp>
      <p:sp>
        <p:nvSpPr>
          <p:cNvPr id="4" name="Footer Placeholder 3"/>
          <p:cNvSpPr>
            <a:spLocks noGrp="1"/>
          </p:cNvSpPr>
          <p:nvPr>
            <p:ph type="ftr" sz="quarter" idx="14"/>
          </p:nvPr>
        </p:nvSpPr>
        <p:spPr/>
        <p:txBody>
          <a:bodyPr/>
          <a:lstStyle/>
          <a:p>
            <a:endParaRPr lang="en-AU"/>
          </a:p>
        </p:txBody>
      </p:sp>
      <p:sp>
        <p:nvSpPr>
          <p:cNvPr id="7" name="Slide Number Placeholder 6"/>
          <p:cNvSpPr>
            <a:spLocks noGrp="1"/>
          </p:cNvSpPr>
          <p:nvPr>
            <p:ph type="sldNum" sz="quarter" idx="15"/>
          </p:nvPr>
        </p:nvSpPr>
        <p:spPr/>
        <p:txBody>
          <a:bodyPr/>
          <a:lstStyle/>
          <a:p>
            <a:fld id="{8ED35F24-2817-4D7D-A9E7-0676251E09F7}" type="slidenum">
              <a:rPr lang="en-AU" smtClean="0"/>
              <a:pPr/>
              <a:t>‹#›</a:t>
            </a:fld>
            <a:endParaRPr lang="en-AU"/>
          </a:p>
        </p:txBody>
      </p:sp>
    </p:spTree>
    <p:extLst>
      <p:ext uri="{BB962C8B-B14F-4D97-AF65-F5344CB8AC3E}">
        <p14:creationId xmlns:p14="http://schemas.microsoft.com/office/powerpoint/2010/main" val="1913288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32000"/>
            <a:ext cx="6300000" cy="1080000"/>
          </a:xfrm>
          <a:prstGeom prst="rect">
            <a:avLst/>
          </a:prstGeom>
        </p:spPr>
        <p:txBody>
          <a:bodyPr vert="horz" lIns="36000" tIns="36000" rIns="36000" bIns="36000" rtlCol="0" anchor="ctr">
            <a:noAutofit/>
          </a:bodyPr>
          <a:lstStyle/>
          <a:p>
            <a:r>
              <a:rPr lang="en-US"/>
              <a:t>Click to edit Master title style</a:t>
            </a:r>
            <a:endParaRPr lang="en-AU"/>
          </a:p>
        </p:txBody>
      </p:sp>
      <p:sp>
        <p:nvSpPr>
          <p:cNvPr id="3" name="Text Placeholder 2"/>
          <p:cNvSpPr>
            <a:spLocks noGrp="1"/>
          </p:cNvSpPr>
          <p:nvPr>
            <p:ph type="body" idx="1"/>
          </p:nvPr>
        </p:nvSpPr>
        <p:spPr>
          <a:xfrm>
            <a:off x="468000" y="3348000"/>
            <a:ext cx="7920000" cy="2412000"/>
          </a:xfrm>
          <a:prstGeom prst="rect">
            <a:avLst/>
          </a:prstGeom>
        </p:spPr>
        <p:txBody>
          <a:bodyPr vert="horz" lIns="36000" tIns="36000" rIns="36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4" name="Picture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095600" y="0"/>
            <a:ext cx="2046736" cy="1127762"/>
          </a:xfrm>
          <a:prstGeom prst="rect">
            <a:avLst/>
          </a:prstGeom>
        </p:spPr>
      </p:pic>
      <p:sp>
        <p:nvSpPr>
          <p:cNvPr id="5" name="Date Placeholder 4"/>
          <p:cNvSpPr>
            <a:spLocks noGrp="1"/>
          </p:cNvSpPr>
          <p:nvPr>
            <p:ph type="dt" sz="half" idx="2"/>
          </p:nvPr>
        </p:nvSpPr>
        <p:spPr>
          <a:xfrm>
            <a:off x="5976000" y="6606000"/>
            <a:ext cx="2057400" cy="180000"/>
          </a:xfrm>
          <a:prstGeom prst="rect">
            <a:avLst/>
          </a:prstGeom>
        </p:spPr>
        <p:txBody>
          <a:bodyPr vert="horz" lIns="91440" tIns="45720" rIns="91440" bIns="45720" rtlCol="0" anchor="ctr"/>
          <a:lstStyle>
            <a:lvl1pPr algn="r">
              <a:defRPr sz="900" b="1">
                <a:solidFill>
                  <a:schemeClr val="tx1"/>
                </a:solidFill>
              </a:defRPr>
            </a:lvl1pPr>
          </a:lstStyle>
          <a:p>
            <a:fld id="{F5E7F1D5-6B0E-44B0-9E32-624269AB5D67}" type="datetime1">
              <a:rPr lang="en-AU" smtClean="0"/>
              <a:t>25/07/2025</a:t>
            </a:fld>
            <a:endParaRPr lang="en-AU"/>
          </a:p>
        </p:txBody>
      </p:sp>
      <p:sp>
        <p:nvSpPr>
          <p:cNvPr id="6" name="Footer Placeholder 5"/>
          <p:cNvSpPr>
            <a:spLocks noGrp="1"/>
          </p:cNvSpPr>
          <p:nvPr>
            <p:ph type="ftr" sz="quarter" idx="3"/>
          </p:nvPr>
        </p:nvSpPr>
        <p:spPr>
          <a:xfrm>
            <a:off x="468000" y="6606000"/>
            <a:ext cx="3086100" cy="180000"/>
          </a:xfrm>
          <a:prstGeom prst="rect">
            <a:avLst/>
          </a:prstGeom>
        </p:spPr>
        <p:txBody>
          <a:bodyPr vert="horz" lIns="91440" tIns="45720" rIns="91440" bIns="45720" rtlCol="0" anchor="ctr"/>
          <a:lstStyle>
            <a:lvl1pPr algn="l">
              <a:defRPr sz="900" b="1">
                <a:solidFill>
                  <a:schemeClr val="tx1"/>
                </a:solidFill>
              </a:defRPr>
            </a:lvl1pPr>
          </a:lstStyle>
          <a:p>
            <a:endParaRPr lang="en-AU"/>
          </a:p>
        </p:txBody>
      </p:sp>
      <p:sp>
        <p:nvSpPr>
          <p:cNvPr id="7" name="Slide Number Placeholder 6"/>
          <p:cNvSpPr>
            <a:spLocks noGrp="1"/>
          </p:cNvSpPr>
          <p:nvPr>
            <p:ph type="sldNum" sz="quarter" idx="4"/>
          </p:nvPr>
        </p:nvSpPr>
        <p:spPr>
          <a:xfrm>
            <a:off x="8082000" y="6606000"/>
            <a:ext cx="655681" cy="180000"/>
          </a:xfrm>
          <a:prstGeom prst="rect">
            <a:avLst/>
          </a:prstGeom>
        </p:spPr>
        <p:txBody>
          <a:bodyPr vert="horz" lIns="91440" tIns="45720" rIns="91440" bIns="45720" rtlCol="0" anchor="ctr"/>
          <a:lstStyle>
            <a:lvl1pPr algn="r">
              <a:defRPr sz="900" b="1">
                <a:solidFill>
                  <a:schemeClr val="tx1"/>
                </a:solidFill>
              </a:defRPr>
            </a:lvl1pPr>
          </a:lstStyle>
          <a:p>
            <a:fld id="{8ED35F24-2817-4D7D-A9E7-0676251E09F7}" type="slidenum">
              <a:rPr lang="en-AU" smtClean="0"/>
              <a:pPr/>
              <a:t>‹#›</a:t>
            </a:fld>
            <a:endParaRPr lang="en-AU"/>
          </a:p>
        </p:txBody>
      </p:sp>
    </p:spTree>
    <p:extLst>
      <p:ext uri="{BB962C8B-B14F-4D97-AF65-F5344CB8AC3E}">
        <p14:creationId xmlns:p14="http://schemas.microsoft.com/office/powerpoint/2010/main" val="1024319492"/>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1" r:id="rId4"/>
    <p:sldLayoutId id="2147483665" r:id="rId5"/>
    <p:sldLayoutId id="2147483666" r:id="rId6"/>
    <p:sldLayoutId id="2147483667" r:id="rId7"/>
    <p:sldLayoutId id="2147483664" r:id="rId8"/>
    <p:sldLayoutId id="2147483655" r:id="rId9"/>
    <p:sldLayoutId id="2147483662" r:id="rId10"/>
    <p:sldLayoutId id="2147483659" r:id="rId11"/>
    <p:sldLayoutId id="2147483660" r:id="rId12"/>
    <p:sldLayoutId id="2147483654" r:id="rId13"/>
  </p:sldLayoutIdLst>
  <p:hf sldNum="0" hdr="0" ftr="0" dt="0"/>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700" b="0" kern="1200">
          <a:solidFill>
            <a:schemeClr val="tx2"/>
          </a:solidFill>
          <a:latin typeface="+mn-lt"/>
          <a:ea typeface="+mn-ea"/>
          <a:cs typeface="+mn-cs"/>
        </a:defRPr>
      </a:lvl1pPr>
      <a:lvl2pPr marL="0" indent="0" algn="l" defTabSz="914400" rtl="0" eaLnBrk="1" latinLnBrk="0" hangingPunct="1">
        <a:lnSpc>
          <a:spcPct val="100000"/>
        </a:lnSpc>
        <a:spcBef>
          <a:spcPts val="600"/>
        </a:spcBef>
        <a:spcAft>
          <a:spcPts val="500"/>
        </a:spcAft>
        <a:buFontTx/>
        <a:buNone/>
        <a:defRPr sz="2600" b="1" kern="1200">
          <a:solidFill>
            <a:schemeClr val="accent2"/>
          </a:solidFill>
          <a:latin typeface="+mn-lt"/>
          <a:ea typeface="+mn-ea"/>
          <a:cs typeface="+mn-cs"/>
        </a:defRPr>
      </a:lvl2pPr>
      <a:lvl3pPr marL="162000" indent="-162000" algn="l" defTabSz="914400" rtl="0" eaLnBrk="1" latinLnBrk="0" hangingPunct="1">
        <a:lnSpc>
          <a:spcPct val="97000"/>
        </a:lnSpc>
        <a:spcBef>
          <a:spcPts val="0"/>
        </a:spcBef>
        <a:spcAft>
          <a:spcPts val="300"/>
        </a:spcAft>
        <a:buClr>
          <a:schemeClr val="accent2"/>
        </a:buClr>
        <a:buSzPct val="90000"/>
        <a:buFont typeface="Calibri" panose="020F0502020204030204" pitchFamily="34" charset="0"/>
        <a:buChar char="•"/>
        <a:defRPr sz="1700" kern="1200">
          <a:solidFill>
            <a:schemeClr val="tx2"/>
          </a:solidFill>
          <a:latin typeface="+mn-lt"/>
          <a:ea typeface="+mn-ea"/>
          <a:cs typeface="+mn-cs"/>
        </a:defRPr>
      </a:lvl3pPr>
      <a:lvl4pPr marL="324000" indent="-162000" algn="l" defTabSz="914400" rtl="0" eaLnBrk="1" latinLnBrk="0" hangingPunct="1">
        <a:lnSpc>
          <a:spcPct val="97000"/>
        </a:lnSpc>
        <a:spcBef>
          <a:spcPts val="0"/>
        </a:spcBef>
        <a:spcAft>
          <a:spcPts val="300"/>
        </a:spcAft>
        <a:buClr>
          <a:schemeClr val="tx2"/>
        </a:buClr>
        <a:buSzPct val="90000"/>
        <a:buFont typeface="Circular Std Book" panose="020B0604020101020102" pitchFamily="34" charset="0"/>
        <a:buChar char="–"/>
        <a:defRPr sz="1700" kern="1200">
          <a:solidFill>
            <a:schemeClr val="tx2"/>
          </a:solidFill>
          <a:latin typeface="+mn-lt"/>
          <a:ea typeface="+mn-ea"/>
          <a:cs typeface="+mn-cs"/>
        </a:defRPr>
      </a:lvl4pPr>
      <a:lvl5pPr marL="0" indent="0" algn="l" defTabSz="914400" rtl="0" eaLnBrk="1" latinLnBrk="0" hangingPunct="1">
        <a:lnSpc>
          <a:spcPct val="97000"/>
        </a:lnSpc>
        <a:spcBef>
          <a:spcPts val="0"/>
        </a:spcBef>
        <a:spcAft>
          <a:spcPts val="600"/>
        </a:spcAft>
        <a:buClr>
          <a:schemeClr val="tx2"/>
        </a:buClr>
        <a:buFontTx/>
        <a:buNone/>
        <a:defRPr sz="22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18"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6.svg"/><Relationship Id="rId2" Type="http://schemas.openxmlformats.org/officeDocument/2006/relationships/notesSlide" Target="../notesSlides/notesSlide5.xml"/><Relationship Id="rId16" Type="http://schemas.openxmlformats.org/officeDocument/2006/relationships/image" Target="../media/image45.png"/><Relationship Id="rId1" Type="http://schemas.openxmlformats.org/officeDocument/2006/relationships/slideLayout" Target="../slideLayouts/slideLayout8.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10" Type="http://schemas.openxmlformats.org/officeDocument/2006/relationships/image" Target="../media/image39.png"/><Relationship Id="rId19" Type="http://schemas.openxmlformats.org/officeDocument/2006/relationships/image" Target="../media/image48.sv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hyperlink" Target="mailto:Breandan.McKeown@hydro.com.au"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hyperlink" Target="mailto:engagement@hydro.com.au" TargetMode="External"/><Relationship Id="rId4" Type="http://schemas.openxmlformats.org/officeDocument/2006/relationships/hyperlink" Target="mailto:anneke.leroux@hydro.com.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png"/><Relationship Id="rId5" Type="http://schemas.microsoft.com/office/2007/relationships/hdphoto" Target="../media/hdphoto1.wdp"/><Relationship Id="rId10" Type="http://schemas.openxmlformats.org/officeDocument/2006/relationships/image" Target="../media/image13.jpeg"/><Relationship Id="rId4" Type="http://schemas.openxmlformats.org/officeDocument/2006/relationships/image" Target="../media/image9.png"/><Relationship Id="rId9" Type="http://schemas.openxmlformats.org/officeDocument/2006/relationships/image" Target="../media/image12.jpeg"/><Relationship Id="rId14" Type="http://schemas.openxmlformats.org/officeDocument/2006/relationships/image" Target="../media/image17.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1.xml"/><Relationship Id="rId7" Type="http://schemas.openxmlformats.org/officeDocument/2006/relationships/image" Target="../media/image28.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z="4400"/>
              <a:t>West Coast Project and Accommodation Update</a:t>
            </a:r>
          </a:p>
        </p:txBody>
      </p:sp>
      <p:sp>
        <p:nvSpPr>
          <p:cNvPr id="6" name="Subtitle 5"/>
          <p:cNvSpPr>
            <a:spLocks noGrp="1"/>
          </p:cNvSpPr>
          <p:nvPr>
            <p:ph type="subTitle" idx="1"/>
          </p:nvPr>
        </p:nvSpPr>
        <p:spPr/>
        <p:txBody>
          <a:bodyPr/>
          <a:lstStyle/>
          <a:p>
            <a:r>
              <a:rPr lang="en-AU"/>
              <a:t>Hydro Tasmania Project and Engagement Teams</a:t>
            </a:r>
          </a:p>
        </p:txBody>
      </p:sp>
    </p:spTree>
    <p:extLst>
      <p:ext uri="{BB962C8B-B14F-4D97-AF65-F5344CB8AC3E}">
        <p14:creationId xmlns:p14="http://schemas.microsoft.com/office/powerpoint/2010/main" val="2861002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A35F1-4ED7-7619-C1B7-D96EE869D4D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E483CF-7AFB-26F2-A89A-DF5C493758B5}"/>
              </a:ext>
            </a:extLst>
          </p:cNvPr>
          <p:cNvSpPr>
            <a:spLocks noGrp="1"/>
          </p:cNvSpPr>
          <p:nvPr>
            <p:ph sz="quarter" idx="11"/>
          </p:nvPr>
        </p:nvSpPr>
        <p:spPr>
          <a:xfrm>
            <a:off x="468000" y="1565274"/>
            <a:ext cx="3960000" cy="4140000"/>
          </a:xfrm>
        </p:spPr>
        <p:txBody>
          <a:bodyPr vert="horz" lIns="36000" tIns="36000" rIns="36000" bIns="36000" rtlCol="0">
            <a:normAutofit/>
          </a:bodyPr>
          <a:lstStyle/>
          <a:p>
            <a:pPr lvl="1"/>
            <a:r>
              <a:rPr lang="en-AU" sz="2000">
                <a:solidFill>
                  <a:schemeClr val="tx2"/>
                </a:solidFill>
              </a:rPr>
              <a:t>Why is the accommodation needed?</a:t>
            </a:r>
          </a:p>
          <a:p>
            <a:pPr marL="285750" indent="-285750">
              <a:buClr>
                <a:schemeClr val="accent2"/>
              </a:buClr>
              <a:buFont typeface="Arial,Sans-Serif"/>
              <a:buChar char="•"/>
            </a:pPr>
            <a:r>
              <a:rPr lang="en-GB" sz="2000"/>
              <a:t>Ensures workers have suitable and safe accommodation</a:t>
            </a:r>
          </a:p>
          <a:p>
            <a:pPr marL="285750" indent="-285750">
              <a:buClr>
                <a:schemeClr val="accent2"/>
              </a:buClr>
              <a:buFont typeface="Arial,Sans-Serif"/>
              <a:buChar char="•"/>
            </a:pPr>
            <a:r>
              <a:rPr lang="en-GB" sz="2000"/>
              <a:t>Reduces demand on local housing and hotels</a:t>
            </a:r>
          </a:p>
          <a:p>
            <a:pPr marL="285750" indent="-285750">
              <a:buClr>
                <a:schemeClr val="accent2"/>
              </a:buClr>
              <a:buFont typeface="Arial,Sans-Serif"/>
              <a:buChar char="•"/>
            </a:pPr>
            <a:r>
              <a:rPr lang="en-GB" sz="2000"/>
              <a:t>Improves efficiency of the project by reducing travel time</a:t>
            </a:r>
            <a:endParaRPr lang="en-AU" sz="2000"/>
          </a:p>
          <a:p>
            <a:pPr lvl="1"/>
            <a:r>
              <a:rPr lang="en-AU" sz="2000">
                <a:solidFill>
                  <a:schemeClr val="tx2"/>
                </a:solidFill>
              </a:rPr>
              <a:t>For Bastyan and Mackintosh Power station</a:t>
            </a:r>
          </a:p>
          <a:p>
            <a:pPr marL="504825" lvl="2" indent="-342900">
              <a:buClr>
                <a:srgbClr val="67D8DB"/>
              </a:buClr>
              <a:buFont typeface="Arial" panose="020B0604020202020204" pitchFamily="34" charset="0"/>
              <a:buChar char="•"/>
            </a:pPr>
            <a:r>
              <a:rPr lang="en-AU" sz="2000" b="0"/>
              <a:t>Location: 37 Farrell Street, Tullah</a:t>
            </a:r>
            <a:endParaRPr lang="en-AU" sz="2000"/>
          </a:p>
        </p:txBody>
      </p:sp>
      <p:sp>
        <p:nvSpPr>
          <p:cNvPr id="3" name="Title 2">
            <a:extLst>
              <a:ext uri="{FF2B5EF4-FFF2-40B4-BE49-F238E27FC236}">
                <a16:creationId xmlns:a16="http://schemas.microsoft.com/office/drawing/2014/main" id="{1E430E58-B89B-EC25-9657-AF9B709DEB30}"/>
              </a:ext>
            </a:extLst>
          </p:cNvPr>
          <p:cNvSpPr>
            <a:spLocks noGrp="1"/>
          </p:cNvSpPr>
          <p:nvPr>
            <p:ph type="title"/>
          </p:nvPr>
        </p:nvSpPr>
        <p:spPr>
          <a:xfrm>
            <a:off x="468000" y="432000"/>
            <a:ext cx="6300000" cy="1080000"/>
          </a:xfrm>
        </p:spPr>
        <p:txBody>
          <a:bodyPr anchor="ctr">
            <a:normAutofit/>
          </a:bodyPr>
          <a:lstStyle/>
          <a:p>
            <a:r>
              <a:rPr lang="en-AU"/>
              <a:t>Accommodation Overview</a:t>
            </a:r>
            <a:endParaRPr lang="en-US"/>
          </a:p>
        </p:txBody>
      </p:sp>
      <p:pic>
        <p:nvPicPr>
          <p:cNvPr id="4" name="Picture 3">
            <a:extLst>
              <a:ext uri="{FF2B5EF4-FFF2-40B4-BE49-F238E27FC236}">
                <a16:creationId xmlns:a16="http://schemas.microsoft.com/office/drawing/2014/main" id="{2951C21A-C0C8-37E7-E7CA-D55CA21712AC}"/>
              </a:ext>
            </a:extLst>
          </p:cNvPr>
          <p:cNvPicPr>
            <a:picLocks noChangeAspect="1"/>
          </p:cNvPicPr>
          <p:nvPr/>
        </p:nvPicPr>
        <p:blipFill>
          <a:blip r:embed="rId2"/>
          <a:stretch>
            <a:fillRect/>
          </a:stretch>
        </p:blipFill>
        <p:spPr>
          <a:xfrm>
            <a:off x="4791572" y="1965897"/>
            <a:ext cx="3967607" cy="2921394"/>
          </a:xfrm>
          <a:prstGeom prst="rect">
            <a:avLst/>
          </a:prstGeom>
          <a:noFill/>
        </p:spPr>
      </p:pic>
    </p:spTree>
    <p:extLst>
      <p:ext uri="{BB962C8B-B14F-4D97-AF65-F5344CB8AC3E}">
        <p14:creationId xmlns:p14="http://schemas.microsoft.com/office/powerpoint/2010/main" val="3702193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45B84-92B0-DB17-0B2B-167B12AF68CE}"/>
            </a:ext>
          </a:extLst>
        </p:cNvPr>
        <p:cNvGrpSpPr/>
        <p:nvPr/>
      </p:nvGrpSpPr>
      <p:grpSpPr>
        <a:xfrm>
          <a:off x="0" y="0"/>
          <a:ext cx="0" cy="0"/>
          <a:chOff x="0" y="0"/>
          <a:chExt cx="0" cy="0"/>
        </a:xfrm>
      </p:grpSpPr>
      <p:sp>
        <p:nvSpPr>
          <p:cNvPr id="8" name="Content Placeholder 1">
            <a:extLst>
              <a:ext uri="{FF2B5EF4-FFF2-40B4-BE49-F238E27FC236}">
                <a16:creationId xmlns:a16="http://schemas.microsoft.com/office/drawing/2014/main" id="{10E3E131-19E9-43B2-8366-FCA591E4FBEB}"/>
              </a:ext>
            </a:extLst>
          </p:cNvPr>
          <p:cNvSpPr>
            <a:spLocks noGrp="1"/>
          </p:cNvSpPr>
          <p:nvPr>
            <p:ph type="body" sz="quarter" idx="12"/>
          </p:nvPr>
        </p:nvSpPr>
        <p:spPr>
          <a:xfrm>
            <a:off x="814401" y="1528845"/>
            <a:ext cx="1727871" cy="5186898"/>
          </a:xfrm>
        </p:spPr>
        <p:txBody>
          <a:bodyPr vert="horz" lIns="36000" tIns="36000" rIns="36000" bIns="36000" rtlCol="0" anchor="t">
            <a:normAutofit lnSpcReduction="10000"/>
          </a:bodyPr>
          <a:lstStyle/>
          <a:p>
            <a:endParaRPr lang="en-AU" sz="1400" b="1">
              <a:ea typeface="Calibri"/>
              <a:cs typeface="Calibri"/>
            </a:endParaRPr>
          </a:p>
          <a:p>
            <a:br>
              <a:rPr lang="en-AU" sz="1400"/>
            </a:br>
            <a:r>
              <a:rPr lang="en-GB" sz="1400"/>
              <a:t>8 dormitory buildings each with 10 self-contained dorms      </a:t>
            </a:r>
            <a:endParaRPr lang="en-GB" sz="1400">
              <a:ea typeface="Calibri"/>
              <a:cs typeface="Calibri"/>
            </a:endParaRPr>
          </a:p>
          <a:p>
            <a:endParaRPr lang="en-GB" sz="1400">
              <a:ea typeface="Calibri"/>
              <a:cs typeface="Calibri"/>
            </a:endParaRPr>
          </a:p>
          <a:p>
            <a:r>
              <a:rPr lang="en-GB" sz="1400"/>
              <a:t>Dining area &amp; kitchen</a:t>
            </a:r>
            <a:endParaRPr lang="en-GB" sz="1400">
              <a:ea typeface="Calibri" panose="020F0502020204030204"/>
              <a:cs typeface="Calibri" panose="020F0502020204030204"/>
            </a:endParaRPr>
          </a:p>
          <a:p>
            <a:endParaRPr lang="en-GB" sz="1400"/>
          </a:p>
          <a:p>
            <a:r>
              <a:rPr lang="en-GB" sz="1400"/>
              <a:t>Laundry </a:t>
            </a:r>
            <a:endParaRPr lang="en-GB" sz="1400">
              <a:ea typeface="Calibri" panose="020F0502020204030204"/>
              <a:cs typeface="Calibri" panose="020F0502020204030204"/>
            </a:endParaRPr>
          </a:p>
          <a:p>
            <a:endParaRPr lang="en-GB" sz="1400">
              <a:ea typeface="Calibri" panose="020F0502020204030204"/>
              <a:cs typeface="Calibri" panose="020F0502020204030204"/>
            </a:endParaRPr>
          </a:p>
          <a:p>
            <a:r>
              <a:rPr lang="en-GB" sz="1400"/>
              <a:t>Recreation area</a:t>
            </a:r>
            <a:endParaRPr lang="en-GB" sz="1400">
              <a:ea typeface="Calibri"/>
              <a:cs typeface="Calibri"/>
            </a:endParaRPr>
          </a:p>
          <a:p>
            <a:endParaRPr lang="en-GB" sz="1400"/>
          </a:p>
          <a:p>
            <a:r>
              <a:rPr lang="en-GB" sz="1400"/>
              <a:t>Gym</a:t>
            </a:r>
            <a:endParaRPr lang="en-GB" sz="1400">
              <a:ea typeface="Calibri"/>
              <a:cs typeface="Calibri"/>
            </a:endParaRPr>
          </a:p>
          <a:p>
            <a:endParaRPr lang="en-GB" sz="1400"/>
          </a:p>
          <a:p>
            <a:r>
              <a:rPr lang="en-GB" sz="1400"/>
              <a:t>Outdoor</a:t>
            </a:r>
            <a:r>
              <a:rPr lang="en-GB" sz="1400">
                <a:ea typeface="Calibri"/>
                <a:cs typeface="Calibri"/>
              </a:rPr>
              <a:t> BBQ Area</a:t>
            </a:r>
            <a:endParaRPr lang="en-AU" sz="1400">
              <a:ea typeface="Calibri"/>
              <a:cs typeface="Calibri"/>
            </a:endParaRPr>
          </a:p>
          <a:p>
            <a:endParaRPr lang="en-GB" sz="1400">
              <a:ea typeface="Calibri"/>
              <a:cs typeface="Calibri"/>
            </a:endParaRPr>
          </a:p>
          <a:p>
            <a:r>
              <a:rPr lang="en-GB" sz="1400">
                <a:ea typeface="Calibri"/>
                <a:cs typeface="Calibri"/>
              </a:rPr>
              <a:t>Bus</a:t>
            </a:r>
            <a:r>
              <a:rPr lang="en-GB" sz="1400"/>
              <a:t> shelter</a:t>
            </a:r>
            <a:endParaRPr lang="en-AU" sz="1400">
              <a:ea typeface="Calibri" panose="020F0502020204030204"/>
              <a:cs typeface="Calibri" panose="020F0502020204030204"/>
            </a:endParaRPr>
          </a:p>
          <a:p>
            <a:endParaRPr lang="en-GB" sz="1400">
              <a:ea typeface="Calibri"/>
              <a:cs typeface="Calibri"/>
            </a:endParaRPr>
          </a:p>
          <a:p>
            <a:r>
              <a:rPr lang="en-GB" sz="1400">
                <a:ea typeface="Calibri"/>
                <a:cs typeface="Calibri"/>
              </a:rPr>
              <a:t>Car Parking </a:t>
            </a:r>
          </a:p>
          <a:p>
            <a:pPr marL="285750" indent="-285750">
              <a:buFont typeface="Arial,Sans-Serif"/>
              <a:buChar char="•"/>
            </a:pPr>
            <a:endParaRPr lang="en-AU">
              <a:ea typeface="Calibri" panose="020F0502020204030204"/>
              <a:cs typeface="Calibri" panose="020F0502020204030204"/>
            </a:endParaRPr>
          </a:p>
          <a:p>
            <a:endParaRPr lang="en-AU">
              <a:ea typeface="Calibri" panose="020F0502020204030204"/>
              <a:cs typeface="Calibri" panose="020F0502020204030204"/>
            </a:endParaRPr>
          </a:p>
        </p:txBody>
      </p:sp>
      <p:sp>
        <p:nvSpPr>
          <p:cNvPr id="9" name="Title 2">
            <a:extLst>
              <a:ext uri="{FF2B5EF4-FFF2-40B4-BE49-F238E27FC236}">
                <a16:creationId xmlns:a16="http://schemas.microsoft.com/office/drawing/2014/main" id="{640D82F7-F11D-3913-F953-6463A0A5EF83}"/>
              </a:ext>
            </a:extLst>
          </p:cNvPr>
          <p:cNvSpPr txBox="1">
            <a:spLocks/>
          </p:cNvSpPr>
          <p:nvPr/>
        </p:nvSpPr>
        <p:spPr>
          <a:xfrm>
            <a:off x="322593" y="-90803"/>
            <a:ext cx="6300000" cy="1080000"/>
          </a:xfrm>
          <a:prstGeom prst="rect">
            <a:avLst/>
          </a:prstGeom>
        </p:spPr>
        <p:txBody>
          <a:bodyPr vert="horz" lIns="36000" tIns="36000" rIns="36000" bIns="36000" rtlCol="0" anchor="ctr">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r>
              <a:rPr lang="en-AU"/>
              <a:t>Accommodation Overview</a:t>
            </a:r>
            <a:endParaRPr lang="en-US"/>
          </a:p>
        </p:txBody>
      </p:sp>
      <p:pic>
        <p:nvPicPr>
          <p:cNvPr id="10" name="Picture 9" descr="A map of a building&#10;&#10;AI-generated content may be incorrect.">
            <a:extLst>
              <a:ext uri="{FF2B5EF4-FFF2-40B4-BE49-F238E27FC236}">
                <a16:creationId xmlns:a16="http://schemas.microsoft.com/office/drawing/2014/main" id="{ADAA466B-DEC0-DF82-8AC9-0BAC497091CA}"/>
              </a:ext>
            </a:extLst>
          </p:cNvPr>
          <p:cNvPicPr>
            <a:picLocks noChangeAspect="1"/>
          </p:cNvPicPr>
          <p:nvPr/>
        </p:nvPicPr>
        <p:blipFill>
          <a:blip r:embed="rId3"/>
          <a:stretch>
            <a:fillRect/>
          </a:stretch>
        </p:blipFill>
        <p:spPr>
          <a:xfrm>
            <a:off x="2811228" y="1390462"/>
            <a:ext cx="6106093" cy="5036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Graphic 2" descr="Dumbbell with solid fill">
            <a:extLst>
              <a:ext uri="{FF2B5EF4-FFF2-40B4-BE49-F238E27FC236}">
                <a16:creationId xmlns:a16="http://schemas.microsoft.com/office/drawing/2014/main" id="{91DF1BEA-014F-499D-EAA6-DB40ABFB43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5149" y="4419904"/>
            <a:ext cx="504561" cy="495454"/>
          </a:xfrm>
          <a:prstGeom prst="rect">
            <a:avLst/>
          </a:prstGeom>
        </p:spPr>
      </p:pic>
      <p:pic>
        <p:nvPicPr>
          <p:cNvPr id="4" name="Graphic 3" descr="Bus with solid fill">
            <a:extLst>
              <a:ext uri="{FF2B5EF4-FFF2-40B4-BE49-F238E27FC236}">
                <a16:creationId xmlns:a16="http://schemas.microsoft.com/office/drawing/2014/main" id="{062F672C-0C43-6D82-6EDA-E55CFE846B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4082" y="5412628"/>
            <a:ext cx="504560" cy="531883"/>
          </a:xfrm>
          <a:prstGeom prst="rect">
            <a:avLst/>
          </a:prstGeom>
        </p:spPr>
      </p:pic>
      <p:pic>
        <p:nvPicPr>
          <p:cNvPr id="5" name="Graphic 4" descr="Game controller with solid fill">
            <a:extLst>
              <a:ext uri="{FF2B5EF4-FFF2-40B4-BE49-F238E27FC236}">
                <a16:creationId xmlns:a16="http://schemas.microsoft.com/office/drawing/2014/main" id="{1AA4E523-A06C-A684-77A9-F396F17BE33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8960" y="3892022"/>
            <a:ext cx="449915" cy="468130"/>
          </a:xfrm>
          <a:prstGeom prst="rect">
            <a:avLst/>
          </a:prstGeom>
        </p:spPr>
      </p:pic>
      <p:pic>
        <p:nvPicPr>
          <p:cNvPr id="6" name="Graphic 5" descr="Fresh Laundry with solid fill">
            <a:extLst>
              <a:ext uri="{FF2B5EF4-FFF2-40B4-BE49-F238E27FC236}">
                <a16:creationId xmlns:a16="http://schemas.microsoft.com/office/drawing/2014/main" id="{B2556527-A673-946A-0CE8-B920375479F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0865" y="3266397"/>
            <a:ext cx="486346" cy="477238"/>
          </a:xfrm>
          <a:prstGeom prst="rect">
            <a:avLst/>
          </a:prstGeom>
        </p:spPr>
      </p:pic>
      <p:pic>
        <p:nvPicPr>
          <p:cNvPr id="7" name="Graphic 6" descr="Person eating with solid fill">
            <a:extLst>
              <a:ext uri="{FF2B5EF4-FFF2-40B4-BE49-F238E27FC236}">
                <a16:creationId xmlns:a16="http://schemas.microsoft.com/office/drawing/2014/main" id="{ACCABFFF-F28A-6B55-78EA-5546D0C0238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4377" y="2771433"/>
            <a:ext cx="486346" cy="495453"/>
          </a:xfrm>
          <a:prstGeom prst="rect">
            <a:avLst/>
          </a:prstGeom>
        </p:spPr>
      </p:pic>
      <p:pic>
        <p:nvPicPr>
          <p:cNvPr id="11" name="Graphic 10" descr="Picnic table with solid fill">
            <a:extLst>
              <a:ext uri="{FF2B5EF4-FFF2-40B4-BE49-F238E27FC236}">
                <a16:creationId xmlns:a16="http://schemas.microsoft.com/office/drawing/2014/main" id="{07EBE730-211B-0568-E82A-1C00017C1F7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44794" y="4919089"/>
            <a:ext cx="504561" cy="422592"/>
          </a:xfrm>
          <a:prstGeom prst="rect">
            <a:avLst/>
          </a:prstGeom>
        </p:spPr>
      </p:pic>
      <p:pic>
        <p:nvPicPr>
          <p:cNvPr id="13" name="Graphic 12" descr="House with solid fill">
            <a:extLst>
              <a:ext uri="{FF2B5EF4-FFF2-40B4-BE49-F238E27FC236}">
                <a16:creationId xmlns:a16="http://schemas.microsoft.com/office/drawing/2014/main" id="{FA5EB490-4D11-CBDA-BEBC-8A63C449FEF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50746" y="2072238"/>
            <a:ext cx="504560" cy="495453"/>
          </a:xfrm>
          <a:prstGeom prst="rect">
            <a:avLst/>
          </a:prstGeom>
        </p:spPr>
      </p:pic>
      <p:sp>
        <p:nvSpPr>
          <p:cNvPr id="16" name="TextBox 15">
            <a:extLst>
              <a:ext uri="{FF2B5EF4-FFF2-40B4-BE49-F238E27FC236}">
                <a16:creationId xmlns:a16="http://schemas.microsoft.com/office/drawing/2014/main" id="{6C22EAB8-481F-1EF2-CEA3-F6963D291298}"/>
              </a:ext>
            </a:extLst>
          </p:cNvPr>
          <p:cNvSpPr txBox="1"/>
          <p:nvPr/>
        </p:nvSpPr>
        <p:spPr>
          <a:xfrm>
            <a:off x="231332" y="134245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a:t>Onsite Facilities</a:t>
            </a:r>
            <a:endParaRPr lang="en-US"/>
          </a:p>
        </p:txBody>
      </p:sp>
      <p:pic>
        <p:nvPicPr>
          <p:cNvPr id="17" name="Graphic 16" descr="Car with solid fill">
            <a:extLst>
              <a:ext uri="{FF2B5EF4-FFF2-40B4-BE49-F238E27FC236}">
                <a16:creationId xmlns:a16="http://schemas.microsoft.com/office/drawing/2014/main" id="{E774D0D6-FA48-7B5F-29CF-E368303E873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53902" y="5948245"/>
            <a:ext cx="504559" cy="531883"/>
          </a:xfrm>
          <a:prstGeom prst="rect">
            <a:avLst/>
          </a:prstGeom>
        </p:spPr>
      </p:pic>
    </p:spTree>
    <p:extLst>
      <p:ext uri="{BB962C8B-B14F-4D97-AF65-F5344CB8AC3E}">
        <p14:creationId xmlns:p14="http://schemas.microsoft.com/office/powerpoint/2010/main" val="886716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45B84-92B0-DB17-0B2B-167B12AF68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F81DA1-A2F8-718E-34C1-A549D27F90C7}"/>
              </a:ext>
            </a:extLst>
          </p:cNvPr>
          <p:cNvSpPr>
            <a:spLocks noGrp="1"/>
          </p:cNvSpPr>
          <p:nvPr>
            <p:ph type="title"/>
          </p:nvPr>
        </p:nvSpPr>
        <p:spPr/>
        <p:txBody>
          <a:bodyPr anchor="ctr">
            <a:normAutofit/>
          </a:bodyPr>
          <a:lstStyle/>
          <a:p>
            <a:r>
              <a:rPr lang="en-AU"/>
              <a:t>Indicative profile of dormitories </a:t>
            </a:r>
            <a:endParaRPr lang="en-US"/>
          </a:p>
        </p:txBody>
      </p:sp>
      <p:pic>
        <p:nvPicPr>
          <p:cNvPr id="2" name="Picture 1" descr="A drawing of a house&#10;&#10;AI-generated content may be incorrect.">
            <a:extLst>
              <a:ext uri="{FF2B5EF4-FFF2-40B4-BE49-F238E27FC236}">
                <a16:creationId xmlns:a16="http://schemas.microsoft.com/office/drawing/2014/main" id="{C68ED3BC-94FC-DF74-6E40-8282CBC2A8E9}"/>
              </a:ext>
            </a:extLst>
          </p:cNvPr>
          <p:cNvPicPr>
            <a:picLocks noChangeAspect="1"/>
          </p:cNvPicPr>
          <p:nvPr/>
        </p:nvPicPr>
        <p:blipFill>
          <a:blip r:embed="rId3"/>
          <a:stretch>
            <a:fillRect/>
          </a:stretch>
        </p:blipFill>
        <p:spPr>
          <a:xfrm>
            <a:off x="86661" y="2115010"/>
            <a:ext cx="9061754" cy="3199694"/>
          </a:xfrm>
          <a:prstGeom prst="rect">
            <a:avLst/>
          </a:prstGeom>
          <a:ln>
            <a:noFill/>
          </a:ln>
          <a:effectLst>
            <a:softEdge rad="112500"/>
          </a:effectLst>
        </p:spPr>
      </p:pic>
      <p:sp>
        <p:nvSpPr>
          <p:cNvPr id="4" name="TextBox 3">
            <a:extLst>
              <a:ext uri="{FF2B5EF4-FFF2-40B4-BE49-F238E27FC236}">
                <a16:creationId xmlns:a16="http://schemas.microsoft.com/office/drawing/2014/main" id="{BADB246F-9101-678C-D422-EDE96147C15B}"/>
              </a:ext>
            </a:extLst>
          </p:cNvPr>
          <p:cNvSpPr txBox="1"/>
          <p:nvPr/>
        </p:nvSpPr>
        <p:spPr>
          <a:xfrm>
            <a:off x="3230088" y="6238504"/>
            <a:ext cx="26838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t>Dormitory buildings</a:t>
            </a:r>
            <a:endParaRPr lang="en-US">
              <a:ea typeface="Calibri" panose="020F0502020204030204"/>
              <a:cs typeface="Calibri" panose="020F0502020204030204"/>
            </a:endParaRPr>
          </a:p>
        </p:txBody>
      </p:sp>
    </p:spTree>
    <p:extLst>
      <p:ext uri="{BB962C8B-B14F-4D97-AF65-F5344CB8AC3E}">
        <p14:creationId xmlns:p14="http://schemas.microsoft.com/office/powerpoint/2010/main" val="2135683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91170-2672-711E-9A34-55E4E49D498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6C81B1-7B81-C128-E37A-CC9CF0A3B0D7}"/>
              </a:ext>
            </a:extLst>
          </p:cNvPr>
          <p:cNvSpPr>
            <a:spLocks noGrp="1"/>
          </p:cNvSpPr>
          <p:nvPr>
            <p:ph sz="quarter" idx="11"/>
          </p:nvPr>
        </p:nvSpPr>
        <p:spPr>
          <a:xfrm>
            <a:off x="468313" y="1565274"/>
            <a:ext cx="7920037" cy="4140000"/>
          </a:xfrm>
        </p:spPr>
        <p:txBody>
          <a:bodyPr vert="horz" lIns="36000" tIns="36000" rIns="36000" bIns="36000" rtlCol="0" anchor="t">
            <a:noAutofit/>
          </a:bodyPr>
          <a:lstStyle/>
          <a:p>
            <a:r>
              <a:rPr lang="en-AU" sz="2000" b="1"/>
              <a:t>Key Dates</a:t>
            </a:r>
            <a:endParaRPr lang="en-AU" sz="2000" b="1">
              <a:ea typeface="Calibri"/>
              <a:cs typeface="Calibri"/>
            </a:endParaRPr>
          </a:p>
          <a:p>
            <a:pPr marL="666750" lvl="2" indent="-342900">
              <a:buClr>
                <a:srgbClr val="67D8DB"/>
              </a:buClr>
              <a:buFont typeface="Arial" panose="020B0604020202020204" pitchFamily="34" charset="0"/>
              <a:buChar char="•"/>
            </a:pPr>
            <a:r>
              <a:rPr lang="en-AU" sz="2000"/>
              <a:t>January 2025 - Design and approvals started</a:t>
            </a:r>
            <a:endParaRPr lang="en-US" sz="2000">
              <a:ea typeface="Calibri"/>
              <a:cs typeface="Calibri"/>
            </a:endParaRPr>
          </a:p>
          <a:p>
            <a:pPr marL="666750" lvl="2" indent="-342900">
              <a:buClr>
                <a:srgbClr val="67D8DB"/>
              </a:buClr>
              <a:buFont typeface="Arial" panose="020B0604020202020204" pitchFamily="34" charset="0"/>
              <a:buChar char="•"/>
            </a:pPr>
            <a:r>
              <a:rPr lang="en-AU" sz="2000"/>
              <a:t>March 2025 – Community engagement (any feedback to HT will be considered for the DA)</a:t>
            </a:r>
            <a:endParaRPr lang="en-AU" sz="2000">
              <a:ea typeface="Calibri"/>
              <a:cs typeface="Calibri"/>
            </a:endParaRPr>
          </a:p>
          <a:p>
            <a:pPr marL="666750" lvl="2" indent="-342900">
              <a:buClr>
                <a:srgbClr val="67D8DB"/>
              </a:buClr>
              <a:buFont typeface="Arial" panose="020B0604020202020204" pitchFamily="34" charset="0"/>
              <a:buChar char="•"/>
            </a:pPr>
            <a:r>
              <a:rPr lang="en-AU" sz="2000"/>
              <a:t>April 2025 – DA submission (input can be provided to Council)</a:t>
            </a:r>
            <a:endParaRPr lang="en-US" sz="2000">
              <a:ea typeface="Calibri"/>
              <a:cs typeface="Calibri"/>
            </a:endParaRPr>
          </a:p>
          <a:p>
            <a:pPr marL="666750" lvl="2" indent="-342900">
              <a:buClr>
                <a:srgbClr val="67D8DB"/>
              </a:buClr>
              <a:buFont typeface="Arial" panose="020B0604020202020204" pitchFamily="34" charset="0"/>
              <a:buChar char="•"/>
            </a:pPr>
            <a:r>
              <a:rPr lang="en-AU" sz="2000"/>
              <a:t>November 2026 - Civil works start</a:t>
            </a:r>
            <a:endParaRPr lang="en-US" sz="2000">
              <a:ea typeface="Calibri"/>
              <a:cs typeface="Calibri"/>
            </a:endParaRPr>
          </a:p>
          <a:p>
            <a:pPr marL="666750" lvl="2" indent="-342900">
              <a:buClr>
                <a:srgbClr val="67D8DB"/>
              </a:buClr>
              <a:buFont typeface="Arial" panose="020B0604020202020204" pitchFamily="34" charset="0"/>
              <a:buChar char="•"/>
            </a:pPr>
            <a:r>
              <a:rPr lang="en-AU" sz="2000"/>
              <a:t>December 2026 - Transport of buildings to Tullah</a:t>
            </a:r>
            <a:endParaRPr lang="en-US" sz="2000">
              <a:ea typeface="Calibri"/>
              <a:cs typeface="Calibri"/>
            </a:endParaRPr>
          </a:p>
          <a:p>
            <a:pPr marL="666750" lvl="2" indent="-342900">
              <a:buClr>
                <a:srgbClr val="67D8DB"/>
              </a:buClr>
              <a:buFont typeface="Arial" panose="020B0604020202020204" pitchFamily="34" charset="0"/>
              <a:buChar char="•"/>
            </a:pPr>
            <a:r>
              <a:rPr lang="en-AU" sz="2000"/>
              <a:t>January 2027 – Accommodation installation and commissioning</a:t>
            </a:r>
            <a:endParaRPr lang="en-AU" sz="2000">
              <a:ea typeface="Calibri"/>
              <a:cs typeface="Calibri"/>
            </a:endParaRPr>
          </a:p>
          <a:p>
            <a:pPr marL="666750" lvl="2" indent="-342900">
              <a:buClr>
                <a:srgbClr val="67D8DB"/>
              </a:buClr>
              <a:buFont typeface="Arial" panose="020B0604020202020204" pitchFamily="34" charset="0"/>
              <a:buChar char="•"/>
            </a:pPr>
            <a:r>
              <a:rPr lang="en-AU" sz="2000"/>
              <a:t>June 2027 – Ready for operation</a:t>
            </a:r>
            <a:endParaRPr lang="en-AU" sz="2000">
              <a:ea typeface="Calibri"/>
              <a:cs typeface="Calibri"/>
            </a:endParaRPr>
          </a:p>
          <a:p>
            <a:pPr marL="666750" lvl="2" indent="-342900">
              <a:buClr>
                <a:srgbClr val="67D8DB"/>
              </a:buClr>
              <a:buFont typeface="Arial" panose="020B0604020202020204" pitchFamily="34" charset="0"/>
              <a:buChar char="•"/>
            </a:pPr>
            <a:r>
              <a:rPr lang="en-AU" sz="2000"/>
              <a:t>September 2027 – Bastyan Refurbishment (9 months)</a:t>
            </a:r>
            <a:endParaRPr lang="en-AU" sz="2000">
              <a:ea typeface="Calibri"/>
              <a:cs typeface="Calibri"/>
            </a:endParaRPr>
          </a:p>
          <a:p>
            <a:pPr marL="666750" lvl="2" indent="-342900">
              <a:buClr>
                <a:srgbClr val="67D8DB"/>
              </a:buClr>
              <a:buFont typeface="Arial" panose="020B0604020202020204" pitchFamily="34" charset="0"/>
              <a:buChar char="•"/>
            </a:pPr>
            <a:r>
              <a:rPr lang="en-AU" sz="2000"/>
              <a:t>September 2028 – Mackintosh Refurbishment  (9 months)</a:t>
            </a:r>
            <a:endParaRPr lang="en-AU" sz="2000">
              <a:ea typeface="Calibri"/>
              <a:cs typeface="Calibri"/>
            </a:endParaRPr>
          </a:p>
          <a:p>
            <a:pPr marL="666750" lvl="2" indent="-342900">
              <a:buClr>
                <a:srgbClr val="67D8DB"/>
              </a:buClr>
              <a:buFont typeface="Wingdings,Sans-Serif"/>
              <a:buChar char="§"/>
            </a:pPr>
            <a:endParaRPr lang="en-AU" sz="2000">
              <a:ea typeface="Calibri"/>
              <a:cs typeface="Calibri"/>
            </a:endParaRPr>
          </a:p>
          <a:p>
            <a:r>
              <a:rPr lang="en-AU" sz="2000"/>
              <a:t>June 2029 - move the facility to the Reece area</a:t>
            </a:r>
            <a:endParaRPr lang="en-AU" sz="2000">
              <a:ea typeface="Calibri"/>
              <a:cs typeface="Calibri"/>
            </a:endParaRPr>
          </a:p>
          <a:p>
            <a:pPr marL="285750" indent="-285750">
              <a:buFont typeface="Arial,Sans-Serif"/>
              <a:buChar char="•"/>
            </a:pPr>
            <a:endParaRPr lang="en-AU"/>
          </a:p>
          <a:p>
            <a:pPr marL="323850" lvl="2" indent="0">
              <a:buClr>
                <a:srgbClr val="67D8DB"/>
              </a:buClr>
              <a:buNone/>
            </a:pPr>
            <a:endParaRPr lang="en-AU"/>
          </a:p>
        </p:txBody>
      </p:sp>
      <p:sp>
        <p:nvSpPr>
          <p:cNvPr id="3" name="Title 2">
            <a:extLst>
              <a:ext uri="{FF2B5EF4-FFF2-40B4-BE49-F238E27FC236}">
                <a16:creationId xmlns:a16="http://schemas.microsoft.com/office/drawing/2014/main" id="{CBA0B1DB-48EB-6C3E-3CF8-FFE14C765B34}"/>
              </a:ext>
            </a:extLst>
          </p:cNvPr>
          <p:cNvSpPr>
            <a:spLocks noGrp="1"/>
          </p:cNvSpPr>
          <p:nvPr>
            <p:ph type="title"/>
          </p:nvPr>
        </p:nvSpPr>
        <p:spPr>
          <a:xfrm>
            <a:off x="468000" y="432000"/>
            <a:ext cx="6300000" cy="1080000"/>
          </a:xfrm>
        </p:spPr>
        <p:txBody>
          <a:bodyPr anchor="ctr">
            <a:normAutofit/>
          </a:bodyPr>
          <a:lstStyle/>
          <a:p>
            <a:r>
              <a:rPr lang="en-AU"/>
              <a:t> Construction Timeline</a:t>
            </a:r>
            <a:endParaRPr lang="en-US"/>
          </a:p>
        </p:txBody>
      </p:sp>
    </p:spTree>
    <p:extLst>
      <p:ext uri="{BB962C8B-B14F-4D97-AF65-F5344CB8AC3E}">
        <p14:creationId xmlns:p14="http://schemas.microsoft.com/office/powerpoint/2010/main" val="103602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91170-2672-711E-9A34-55E4E49D498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6C81B1-7B81-C128-E37A-CC9CF0A3B0D7}"/>
              </a:ext>
            </a:extLst>
          </p:cNvPr>
          <p:cNvSpPr>
            <a:spLocks noGrp="1"/>
          </p:cNvSpPr>
          <p:nvPr>
            <p:ph sz="quarter" idx="11"/>
          </p:nvPr>
        </p:nvSpPr>
        <p:spPr>
          <a:xfrm>
            <a:off x="468313" y="1508362"/>
            <a:ext cx="8024377" cy="4443534"/>
          </a:xfrm>
        </p:spPr>
        <p:txBody>
          <a:bodyPr vert="horz" lIns="36000" tIns="36000" rIns="36000" bIns="36000" rtlCol="0" anchor="t">
            <a:normAutofit/>
          </a:bodyPr>
          <a:lstStyle/>
          <a:p>
            <a:pPr marL="161925" lvl="2" indent="0">
              <a:buNone/>
            </a:pPr>
            <a:r>
              <a:rPr lang="en-GB" sz="2000" b="1"/>
              <a:t>Development application phase:</a:t>
            </a:r>
            <a:endParaRPr lang="en-US" sz="2000">
              <a:ea typeface="Calibri"/>
              <a:cs typeface="Calibri"/>
            </a:endParaRPr>
          </a:p>
          <a:p>
            <a:pPr marL="447675" lvl="2" indent="-285750">
              <a:buFont typeface="Arial,Sans-Serif"/>
              <a:buChar char="•"/>
            </a:pPr>
            <a:r>
              <a:rPr lang="en-GB" sz="2000"/>
              <a:t>Environmental and Natural values assessment </a:t>
            </a:r>
            <a:endParaRPr lang="en-GB" sz="2000">
              <a:ea typeface="Calibri"/>
              <a:cs typeface="Calibri"/>
            </a:endParaRPr>
          </a:p>
          <a:p>
            <a:pPr marL="447675" lvl="2" indent="-285750">
              <a:buFont typeface="Arial,Sans-Serif"/>
              <a:buChar char="•"/>
            </a:pPr>
            <a:r>
              <a:rPr lang="en-GB" sz="2000"/>
              <a:t>Bushfire Hazard Management Plan</a:t>
            </a:r>
            <a:endParaRPr lang="en-GB" sz="2000">
              <a:ea typeface="Calibri"/>
              <a:cs typeface="Calibri"/>
            </a:endParaRPr>
          </a:p>
          <a:p>
            <a:pPr marL="447675" lvl="2" indent="-285750">
              <a:buFont typeface="Arial,Sans-Serif"/>
              <a:buChar char="•"/>
            </a:pPr>
            <a:r>
              <a:rPr lang="en-GB" sz="2000"/>
              <a:t>Traffic Impact Assessment </a:t>
            </a:r>
            <a:br>
              <a:rPr lang="en-GB" sz="2000"/>
            </a:br>
            <a:endParaRPr lang="en-GB" sz="2000">
              <a:ea typeface="Calibri"/>
              <a:cs typeface="Calibri"/>
            </a:endParaRPr>
          </a:p>
          <a:p>
            <a:pPr marL="161925" lvl="2" indent="0">
              <a:buNone/>
            </a:pPr>
            <a:r>
              <a:rPr lang="en-GB" sz="2000" b="1"/>
              <a:t>Building permit application phase:</a:t>
            </a:r>
            <a:endParaRPr lang="en-GB" sz="2000" b="1">
              <a:ea typeface="Calibri"/>
              <a:cs typeface="Calibri"/>
            </a:endParaRPr>
          </a:p>
          <a:p>
            <a:pPr marL="447675" lvl="2" indent="-285750">
              <a:buFont typeface="Arial,Sans-Serif"/>
              <a:buChar char="•"/>
            </a:pPr>
            <a:r>
              <a:rPr lang="en-GB" sz="2000"/>
              <a:t>Noise &amp; dust management</a:t>
            </a:r>
            <a:endParaRPr lang="en-GB" sz="2000">
              <a:ea typeface="Calibri"/>
              <a:cs typeface="Calibri"/>
            </a:endParaRPr>
          </a:p>
          <a:p>
            <a:pPr marL="447675" lvl="2" indent="-285750">
              <a:buFont typeface="Arial,Sans-Serif"/>
              <a:buChar char="•"/>
            </a:pPr>
            <a:r>
              <a:rPr lang="en-GB" sz="2000"/>
              <a:t>Waste management strategies</a:t>
            </a:r>
            <a:endParaRPr lang="en-GB" sz="2000">
              <a:ea typeface="Calibri"/>
              <a:cs typeface="Calibri"/>
            </a:endParaRPr>
          </a:p>
          <a:p>
            <a:pPr marL="447675" lvl="2" indent="-285750">
              <a:buFont typeface="Arial,Sans-Serif"/>
              <a:buChar char="•"/>
            </a:pPr>
            <a:r>
              <a:rPr lang="en-GB" sz="2000"/>
              <a:t>Review of underground services from past construction</a:t>
            </a:r>
            <a:endParaRPr lang="en-GB" sz="2000">
              <a:ea typeface="Calibri"/>
              <a:cs typeface="Calibri"/>
            </a:endParaRPr>
          </a:p>
          <a:p>
            <a:pPr marL="447675" lvl="2" indent="-285750">
              <a:buFont typeface="Arial,Sans-Serif"/>
              <a:buChar char="•"/>
            </a:pPr>
            <a:r>
              <a:rPr lang="en-GB" sz="2000"/>
              <a:t>Protection of biodiversity &amp; local wildlife</a:t>
            </a:r>
            <a:endParaRPr lang="en-GB" sz="2000">
              <a:ea typeface="Calibri"/>
              <a:cs typeface="Calibri"/>
            </a:endParaRPr>
          </a:p>
          <a:p>
            <a:pPr marL="447675" lvl="2" indent="-285750">
              <a:buFont typeface="Arial,Sans-Serif"/>
              <a:buChar char="•"/>
            </a:pPr>
            <a:r>
              <a:rPr lang="en-GB" sz="2000"/>
              <a:t>Compliance with all WC regulations</a:t>
            </a:r>
            <a:endParaRPr lang="en-GB" sz="2000" b="1">
              <a:ea typeface="Calibri"/>
              <a:cs typeface="Calibri"/>
            </a:endParaRPr>
          </a:p>
          <a:p>
            <a:pPr marL="447675" lvl="2" indent="-285750">
              <a:buFont typeface="Arial,Sans-Serif"/>
              <a:buChar char="•"/>
            </a:pPr>
            <a:endParaRPr lang="en-GB"/>
          </a:p>
          <a:p>
            <a:pPr marL="285750" indent="-285750">
              <a:buFont typeface="Arial,Sans-Serif"/>
              <a:buChar char="•"/>
            </a:pPr>
            <a:endParaRPr lang="en-GB"/>
          </a:p>
          <a:p>
            <a:pPr marL="323850" lvl="2" indent="0">
              <a:buClr>
                <a:srgbClr val="67D8DB"/>
              </a:buClr>
              <a:buNone/>
            </a:pPr>
            <a:endParaRPr lang="en-AU"/>
          </a:p>
        </p:txBody>
      </p:sp>
      <p:sp>
        <p:nvSpPr>
          <p:cNvPr id="3" name="Title 2">
            <a:extLst>
              <a:ext uri="{FF2B5EF4-FFF2-40B4-BE49-F238E27FC236}">
                <a16:creationId xmlns:a16="http://schemas.microsoft.com/office/drawing/2014/main" id="{CBA0B1DB-48EB-6C3E-3CF8-FFE14C765B34}"/>
              </a:ext>
            </a:extLst>
          </p:cNvPr>
          <p:cNvSpPr>
            <a:spLocks noGrp="1"/>
          </p:cNvSpPr>
          <p:nvPr>
            <p:ph type="title"/>
          </p:nvPr>
        </p:nvSpPr>
        <p:spPr>
          <a:xfrm>
            <a:off x="468000" y="432000"/>
            <a:ext cx="6300000" cy="1080000"/>
          </a:xfrm>
        </p:spPr>
        <p:txBody>
          <a:bodyPr anchor="ctr">
            <a:normAutofit/>
          </a:bodyPr>
          <a:lstStyle/>
          <a:p>
            <a:r>
              <a:rPr lang="en-AU"/>
              <a:t>Important considerations</a:t>
            </a:r>
            <a:endParaRPr lang="en-US"/>
          </a:p>
        </p:txBody>
      </p:sp>
    </p:spTree>
    <p:extLst>
      <p:ext uri="{BB962C8B-B14F-4D97-AF65-F5344CB8AC3E}">
        <p14:creationId xmlns:p14="http://schemas.microsoft.com/office/powerpoint/2010/main" val="150754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7F8B2-B834-B9A1-5799-4DBAB9626AE7}"/>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B768847C-57FE-9F80-6A22-CF9A13D6CA14}"/>
              </a:ext>
            </a:extLst>
          </p:cNvPr>
          <p:cNvSpPr txBox="1"/>
          <p:nvPr/>
        </p:nvSpPr>
        <p:spPr>
          <a:xfrm>
            <a:off x="392699" y="610865"/>
            <a:ext cx="651841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002060"/>
                </a:solidFill>
                <a:ea typeface="+mj-ea"/>
                <a:cs typeface="Calibri"/>
              </a:rPr>
              <a:t>Next Steps &amp; How to Stay Engaged</a:t>
            </a:r>
            <a:endParaRPr lang="en-US"/>
          </a:p>
        </p:txBody>
      </p:sp>
      <p:sp>
        <p:nvSpPr>
          <p:cNvPr id="12" name="TextBox 11">
            <a:extLst>
              <a:ext uri="{FF2B5EF4-FFF2-40B4-BE49-F238E27FC236}">
                <a16:creationId xmlns:a16="http://schemas.microsoft.com/office/drawing/2014/main" id="{F089F0C7-877E-B51C-037C-65886A2598AD}"/>
              </a:ext>
            </a:extLst>
          </p:cNvPr>
          <p:cNvSpPr txBox="1"/>
          <p:nvPr/>
        </p:nvSpPr>
        <p:spPr>
          <a:xfrm>
            <a:off x="392699" y="1474043"/>
            <a:ext cx="435573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The Development Application for the project is expected to be submitted to Council in April 2025.</a:t>
            </a:r>
          </a:p>
          <a:p>
            <a:r>
              <a:rPr lang="en-GB"/>
              <a:t>We welcome your feedback and encourage you to share your thoughts before the application is lodged. You can provide feedback directly to Hydro Tasmania through our project page. Your input is valuable in shaping the final submission.</a:t>
            </a:r>
          </a:p>
        </p:txBody>
      </p:sp>
      <p:pic>
        <p:nvPicPr>
          <p:cNvPr id="13" name="Picture 12">
            <a:extLst>
              <a:ext uri="{FF2B5EF4-FFF2-40B4-BE49-F238E27FC236}">
                <a16:creationId xmlns:a16="http://schemas.microsoft.com/office/drawing/2014/main" id="{BB2F0332-DEA5-DFD6-9238-532F1782BC03}"/>
              </a:ext>
            </a:extLst>
          </p:cNvPr>
          <p:cNvPicPr>
            <a:picLocks noChangeAspect="1"/>
          </p:cNvPicPr>
          <p:nvPr/>
        </p:nvPicPr>
        <p:blipFill>
          <a:blip r:embed="rId2"/>
          <a:stretch>
            <a:fillRect/>
          </a:stretch>
        </p:blipFill>
        <p:spPr>
          <a:xfrm>
            <a:off x="395426" y="4659147"/>
            <a:ext cx="1134701" cy="1134701"/>
          </a:xfrm>
          <a:prstGeom prst="rect">
            <a:avLst/>
          </a:prstGeom>
        </p:spPr>
      </p:pic>
      <p:sp>
        <p:nvSpPr>
          <p:cNvPr id="14" name="TextBox 13">
            <a:extLst>
              <a:ext uri="{FF2B5EF4-FFF2-40B4-BE49-F238E27FC236}">
                <a16:creationId xmlns:a16="http://schemas.microsoft.com/office/drawing/2014/main" id="{12F8112E-21D0-DD29-2C48-1C653F3BAE8E}"/>
              </a:ext>
            </a:extLst>
          </p:cNvPr>
          <p:cNvSpPr txBox="1"/>
          <p:nvPr/>
        </p:nvSpPr>
        <p:spPr>
          <a:xfrm>
            <a:off x="1473807" y="4193091"/>
            <a:ext cx="3385689"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t>Some examples of what you could provide feedback on:</a:t>
            </a:r>
          </a:p>
          <a:p>
            <a:pPr>
              <a:buFont typeface="Arial"/>
              <a:buChar char="•"/>
            </a:pPr>
            <a:r>
              <a:rPr lang="en-GB" sz="1600"/>
              <a:t> Preferred vegetation and       landscaping</a:t>
            </a:r>
          </a:p>
          <a:p>
            <a:pPr>
              <a:buFont typeface="Arial"/>
              <a:buChar char="•"/>
            </a:pPr>
            <a:r>
              <a:rPr lang="en-GB" sz="1600"/>
              <a:t> Parking and traffic considerations</a:t>
            </a:r>
          </a:p>
          <a:p>
            <a:pPr>
              <a:buFont typeface="Arial"/>
              <a:buChar char="•"/>
            </a:pPr>
            <a:r>
              <a:rPr lang="en-GB" sz="1600"/>
              <a:t> Lighting for safety and visibility</a:t>
            </a:r>
          </a:p>
          <a:p>
            <a:pPr>
              <a:buFont typeface="Arial"/>
              <a:buChar char="•"/>
            </a:pPr>
            <a:r>
              <a:rPr lang="en-GB" sz="1600"/>
              <a:t> Potential noise impacts from projects</a:t>
            </a:r>
          </a:p>
          <a:p>
            <a:pPr>
              <a:buFont typeface="Arial"/>
              <a:buChar char="•"/>
            </a:pPr>
            <a:r>
              <a:rPr lang="en-GB" sz="1600">
                <a:ea typeface="Calibri" panose="020F0502020204030204"/>
                <a:cs typeface="Calibri" panose="020F0502020204030204"/>
              </a:rPr>
              <a:t> New community benefits initiatives</a:t>
            </a:r>
          </a:p>
        </p:txBody>
      </p:sp>
      <p:pic>
        <p:nvPicPr>
          <p:cNvPr id="17" name="Picture 16" descr="A qr code with a yellow logo&#10;&#10;AI-generated content may be incorrect.">
            <a:extLst>
              <a:ext uri="{FF2B5EF4-FFF2-40B4-BE49-F238E27FC236}">
                <a16:creationId xmlns:a16="http://schemas.microsoft.com/office/drawing/2014/main" id="{0CF92025-C524-C805-2F0B-BAA344FA3B03}"/>
              </a:ext>
            </a:extLst>
          </p:cNvPr>
          <p:cNvPicPr>
            <a:picLocks noChangeAspect="1"/>
          </p:cNvPicPr>
          <p:nvPr/>
        </p:nvPicPr>
        <p:blipFill>
          <a:blip r:embed="rId3"/>
          <a:stretch>
            <a:fillRect/>
          </a:stretch>
        </p:blipFill>
        <p:spPr>
          <a:xfrm>
            <a:off x="7503644" y="5129671"/>
            <a:ext cx="1640356" cy="1592928"/>
          </a:xfrm>
          <a:prstGeom prst="rect">
            <a:avLst/>
          </a:prstGeom>
        </p:spPr>
      </p:pic>
      <p:pic>
        <p:nvPicPr>
          <p:cNvPr id="18" name="Picture 17">
            <a:extLst>
              <a:ext uri="{FF2B5EF4-FFF2-40B4-BE49-F238E27FC236}">
                <a16:creationId xmlns:a16="http://schemas.microsoft.com/office/drawing/2014/main" id="{C025A6EA-B291-12D6-A4AF-C4358C8B5732}"/>
              </a:ext>
            </a:extLst>
          </p:cNvPr>
          <p:cNvPicPr>
            <a:picLocks noChangeAspect="1"/>
          </p:cNvPicPr>
          <p:nvPr/>
        </p:nvPicPr>
        <p:blipFill>
          <a:blip r:embed="rId4"/>
          <a:stretch>
            <a:fillRect/>
          </a:stretch>
        </p:blipFill>
        <p:spPr>
          <a:xfrm>
            <a:off x="4948436" y="4493113"/>
            <a:ext cx="2604989" cy="2605029"/>
          </a:xfrm>
          <a:prstGeom prst="rect">
            <a:avLst/>
          </a:prstGeom>
        </p:spPr>
      </p:pic>
      <p:sp>
        <p:nvSpPr>
          <p:cNvPr id="19" name="TextBox 18">
            <a:extLst>
              <a:ext uri="{FF2B5EF4-FFF2-40B4-BE49-F238E27FC236}">
                <a16:creationId xmlns:a16="http://schemas.microsoft.com/office/drawing/2014/main" id="{8FD6596C-19E5-59C0-8884-BFFD92078035}"/>
              </a:ext>
            </a:extLst>
          </p:cNvPr>
          <p:cNvSpPr txBox="1"/>
          <p:nvPr/>
        </p:nvSpPr>
        <p:spPr>
          <a:xfrm>
            <a:off x="5135438" y="3921297"/>
            <a:ext cx="356843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t>Subscribe for updates or share your feedback online:</a:t>
            </a:r>
            <a:br>
              <a:rPr lang="en-GB" sz="1600" dirty="0"/>
            </a:br>
            <a:r>
              <a:rPr lang="en-GB" sz="1600" i="1" dirty="0"/>
              <a:t>connect.hydro.com.au/</a:t>
            </a:r>
            <a:r>
              <a:rPr lang="en-GB" sz="1600" i="1" dirty="0" err="1"/>
              <a:t>wcpowerhouse</a:t>
            </a:r>
            <a:r>
              <a:rPr lang="en-GB" sz="1600" i="1" dirty="0"/>
              <a:t> </a:t>
            </a:r>
            <a:r>
              <a:rPr lang="en-GB" sz="1600" dirty="0"/>
              <a:t>or by scanning our QR Code!</a:t>
            </a:r>
          </a:p>
        </p:txBody>
      </p:sp>
      <p:sp>
        <p:nvSpPr>
          <p:cNvPr id="22" name="TextBox 21">
            <a:extLst>
              <a:ext uri="{FF2B5EF4-FFF2-40B4-BE49-F238E27FC236}">
                <a16:creationId xmlns:a16="http://schemas.microsoft.com/office/drawing/2014/main" id="{0984194A-8EED-A19E-4680-C6AA83FB1527}"/>
              </a:ext>
            </a:extLst>
          </p:cNvPr>
          <p:cNvSpPr txBox="1"/>
          <p:nvPr/>
        </p:nvSpPr>
        <p:spPr>
          <a:xfrm>
            <a:off x="5135437" y="1530957"/>
            <a:ext cx="37486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What you’ll see on our project page</a:t>
            </a:r>
            <a:r>
              <a:rPr lang="en-GB"/>
              <a:t>:</a:t>
            </a:r>
          </a:p>
        </p:txBody>
      </p:sp>
      <p:cxnSp>
        <p:nvCxnSpPr>
          <p:cNvPr id="24" name="Straight Connector 23">
            <a:extLst>
              <a:ext uri="{FF2B5EF4-FFF2-40B4-BE49-F238E27FC236}">
                <a16:creationId xmlns:a16="http://schemas.microsoft.com/office/drawing/2014/main" id="{BE8184AE-FEFC-2C81-F8D9-72190B80EA3C}"/>
              </a:ext>
            </a:extLst>
          </p:cNvPr>
          <p:cNvCxnSpPr>
            <a:cxnSpLocks/>
          </p:cNvCxnSpPr>
          <p:nvPr/>
        </p:nvCxnSpPr>
        <p:spPr>
          <a:xfrm flipH="1">
            <a:off x="4852706" y="1580451"/>
            <a:ext cx="0" cy="497214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7" name="Picture 26" descr="A close-up of a diagram&#10;&#10;AI-generated content may be incorrect.">
            <a:extLst>
              <a:ext uri="{FF2B5EF4-FFF2-40B4-BE49-F238E27FC236}">
                <a16:creationId xmlns:a16="http://schemas.microsoft.com/office/drawing/2014/main" id="{CC703315-C3DA-3BDD-6EE9-383AA8CF6CFC}"/>
              </a:ext>
            </a:extLst>
          </p:cNvPr>
          <p:cNvPicPr>
            <a:picLocks noChangeAspect="1"/>
          </p:cNvPicPr>
          <p:nvPr/>
        </p:nvPicPr>
        <p:blipFill>
          <a:blip r:embed="rId5"/>
          <a:stretch>
            <a:fillRect/>
          </a:stretch>
        </p:blipFill>
        <p:spPr>
          <a:xfrm>
            <a:off x="5076523" y="1901146"/>
            <a:ext cx="3671828" cy="1888995"/>
          </a:xfrm>
          <a:prstGeom prst="rect">
            <a:avLst/>
          </a:prstGeom>
        </p:spPr>
      </p:pic>
    </p:spTree>
    <p:extLst>
      <p:ext uri="{BB962C8B-B14F-4D97-AF65-F5344CB8AC3E}">
        <p14:creationId xmlns:p14="http://schemas.microsoft.com/office/powerpoint/2010/main" val="1713985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22000" y="1175083"/>
            <a:ext cx="6300000" cy="1086350"/>
          </a:xfrm>
        </p:spPr>
        <p:txBody>
          <a:bodyPr/>
          <a:lstStyle/>
          <a:p>
            <a:pPr algn="ctr"/>
            <a:r>
              <a:rPr lang="en-GB"/>
              <a:t>T</a:t>
            </a:r>
            <a:r>
              <a:rPr lang="en-AU"/>
              <a:t>hank you!</a:t>
            </a:r>
            <a:br>
              <a:rPr lang="en-AU"/>
            </a:br>
            <a:br>
              <a:rPr lang="en-AU"/>
            </a:br>
            <a:r>
              <a:rPr lang="en-AU" sz="1800" b="1"/>
              <a:t>Please reach out if you have any questions or would like more information</a:t>
            </a:r>
            <a:endParaRPr lang="en-AU" sz="1700"/>
          </a:p>
        </p:txBody>
      </p:sp>
      <p:sp>
        <p:nvSpPr>
          <p:cNvPr id="4" name="Text Placeholder 3"/>
          <p:cNvSpPr>
            <a:spLocks noGrp="1"/>
          </p:cNvSpPr>
          <p:nvPr>
            <p:ph type="body" sz="quarter" idx="12"/>
          </p:nvPr>
        </p:nvSpPr>
        <p:spPr>
          <a:xfrm>
            <a:off x="5037364" y="2942008"/>
            <a:ext cx="3902528" cy="2740909"/>
          </a:xfrm>
        </p:spPr>
        <p:txBody>
          <a:bodyPr/>
          <a:lstStyle/>
          <a:p>
            <a:pPr marL="0" marR="0" lvl="1" indent="0" algn="l" defTabSz="914400" rtl="0" eaLnBrk="1" fontAlgn="auto" latinLnBrk="0" hangingPunct="1">
              <a:lnSpc>
                <a:spcPct val="100000"/>
              </a:lnSpc>
              <a:spcBef>
                <a:spcPts val="600"/>
              </a:spcBef>
              <a:spcAft>
                <a:spcPts val="500"/>
              </a:spcAft>
              <a:buClrTx/>
              <a:buSzTx/>
              <a:buFontTx/>
              <a:buNone/>
              <a:tabLst/>
              <a:defRPr/>
            </a:pPr>
            <a:r>
              <a:rPr lang="en-AU" sz="2000"/>
              <a:t>Engagement Team contact details</a:t>
            </a:r>
          </a:p>
          <a:p>
            <a:br>
              <a:rPr lang="en-AU"/>
            </a:br>
            <a:r>
              <a:rPr lang="en-AU"/>
              <a:t>Breandan McKeown (Engagement Advisor): </a:t>
            </a:r>
            <a:r>
              <a:rPr lang="en-AU">
                <a:solidFill>
                  <a:srgbClr val="32BDBD"/>
                </a:solidFill>
                <a:hlinkClick r:id="rId3"/>
              </a:rPr>
              <a:t>Breandan.McKeown@hydro.com.au</a:t>
            </a:r>
            <a:r>
              <a:rPr lang="en-AU">
                <a:solidFill>
                  <a:srgbClr val="32BDBD"/>
                </a:solidFill>
              </a:rPr>
              <a:t> </a:t>
            </a:r>
            <a:endParaRPr lang="en-AU"/>
          </a:p>
          <a:p>
            <a:r>
              <a:rPr lang="en-AU"/>
              <a:t>Anneke le Roux (Engagement Officer): </a:t>
            </a:r>
            <a:r>
              <a:rPr lang="en-AU">
                <a:hlinkClick r:id="rId4"/>
              </a:rPr>
              <a:t>anneke.leroux@hydro.com.au</a:t>
            </a:r>
            <a:r>
              <a:rPr lang="en-AU"/>
              <a:t> </a:t>
            </a:r>
          </a:p>
          <a:p>
            <a:r>
              <a:rPr lang="en-AU"/>
              <a:t>Hydro Engagement Team: </a:t>
            </a:r>
            <a:r>
              <a:rPr lang="en-AU">
                <a:hlinkClick r:id="rId5"/>
              </a:rPr>
              <a:t>engagement@hydro.com.au</a:t>
            </a:r>
            <a:endParaRPr lang="en-AU"/>
          </a:p>
          <a:p>
            <a:endParaRPr lang="en-AU"/>
          </a:p>
        </p:txBody>
      </p:sp>
      <p:cxnSp>
        <p:nvCxnSpPr>
          <p:cNvPr id="6" name="Straight Connector 5">
            <a:extLst>
              <a:ext uri="{FF2B5EF4-FFF2-40B4-BE49-F238E27FC236}">
                <a16:creationId xmlns:a16="http://schemas.microsoft.com/office/drawing/2014/main" id="{AB60447B-B665-F3CF-44C4-6ED21D1C81CD}"/>
              </a:ext>
            </a:extLst>
          </p:cNvPr>
          <p:cNvCxnSpPr>
            <a:cxnSpLocks/>
          </p:cNvCxnSpPr>
          <p:nvPr/>
        </p:nvCxnSpPr>
        <p:spPr>
          <a:xfrm>
            <a:off x="4596599" y="2718707"/>
            <a:ext cx="0" cy="303711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BDACDBCD-1486-AA67-2EC7-B2AA780CB017}"/>
              </a:ext>
            </a:extLst>
          </p:cNvPr>
          <p:cNvSpPr txBox="1">
            <a:spLocks/>
          </p:cNvSpPr>
          <p:nvPr/>
        </p:nvSpPr>
        <p:spPr>
          <a:xfrm>
            <a:off x="455647" y="2942007"/>
            <a:ext cx="3650989" cy="2740909"/>
          </a:xfrm>
          <a:prstGeom prst="rect">
            <a:avLst/>
          </a:prstGeom>
        </p:spPr>
        <p:txBody>
          <a:bodyPr vert="horz" lIns="36000" tIns="36000" rIns="36000" bIns="36000" rtlCol="0">
            <a:noAutofit/>
          </a:bodyPr>
          <a:lstStyle>
            <a:lvl1pPr marL="0" indent="0" algn="l" defTabSz="914400" rtl="0" eaLnBrk="1" latinLnBrk="0" hangingPunct="1">
              <a:lnSpc>
                <a:spcPct val="100000"/>
              </a:lnSpc>
              <a:spcBef>
                <a:spcPts val="0"/>
              </a:spcBef>
              <a:spcAft>
                <a:spcPts val="600"/>
              </a:spcAft>
              <a:buFontTx/>
              <a:buNone/>
              <a:defRPr sz="1700" b="0" kern="1200">
                <a:solidFill>
                  <a:schemeClr val="tx2"/>
                </a:solidFill>
                <a:latin typeface="+mn-lt"/>
                <a:ea typeface="+mn-ea"/>
                <a:cs typeface="+mn-cs"/>
              </a:defRPr>
            </a:lvl1pPr>
            <a:lvl2pPr marL="0" indent="0" algn="l" defTabSz="914400" rtl="0" eaLnBrk="1" latinLnBrk="0" hangingPunct="1">
              <a:lnSpc>
                <a:spcPct val="100000"/>
              </a:lnSpc>
              <a:spcBef>
                <a:spcPts val="600"/>
              </a:spcBef>
              <a:spcAft>
                <a:spcPts val="500"/>
              </a:spcAft>
              <a:buFontTx/>
              <a:buNone/>
              <a:defRPr sz="2600" b="1" kern="1200">
                <a:solidFill>
                  <a:schemeClr val="accent2"/>
                </a:solidFill>
                <a:latin typeface="+mn-lt"/>
                <a:ea typeface="+mn-ea"/>
                <a:cs typeface="+mn-cs"/>
              </a:defRPr>
            </a:lvl2pPr>
            <a:lvl3pPr marL="162000" indent="-162000" algn="l" defTabSz="914400" rtl="0" eaLnBrk="1" latinLnBrk="0" hangingPunct="1">
              <a:lnSpc>
                <a:spcPct val="97000"/>
              </a:lnSpc>
              <a:spcBef>
                <a:spcPts val="0"/>
              </a:spcBef>
              <a:spcAft>
                <a:spcPts val="300"/>
              </a:spcAft>
              <a:buClr>
                <a:schemeClr val="accent2"/>
              </a:buClr>
              <a:buSzPct val="90000"/>
              <a:buFont typeface="Calibri" panose="020F0502020204030204" pitchFamily="34" charset="0"/>
              <a:buChar char="•"/>
              <a:defRPr sz="1700" kern="1200">
                <a:solidFill>
                  <a:schemeClr val="tx2"/>
                </a:solidFill>
                <a:latin typeface="+mn-lt"/>
                <a:ea typeface="+mn-ea"/>
                <a:cs typeface="+mn-cs"/>
              </a:defRPr>
            </a:lvl3pPr>
            <a:lvl4pPr marL="324000" indent="-162000" algn="l" defTabSz="914400" rtl="0" eaLnBrk="1" latinLnBrk="0" hangingPunct="1">
              <a:lnSpc>
                <a:spcPct val="97000"/>
              </a:lnSpc>
              <a:spcBef>
                <a:spcPts val="0"/>
              </a:spcBef>
              <a:spcAft>
                <a:spcPts val="300"/>
              </a:spcAft>
              <a:buClr>
                <a:schemeClr val="tx2"/>
              </a:buClr>
              <a:buSzPct val="90000"/>
              <a:buFont typeface="Circular Std Book" panose="020B0604020101020102" pitchFamily="34" charset="0"/>
              <a:buChar char="–"/>
              <a:defRPr sz="1700" kern="1200">
                <a:solidFill>
                  <a:schemeClr val="tx2"/>
                </a:solidFill>
                <a:latin typeface="+mn-lt"/>
                <a:ea typeface="+mn-ea"/>
                <a:cs typeface="+mn-cs"/>
              </a:defRPr>
            </a:lvl4pPr>
            <a:lvl5pPr marL="0" indent="0" algn="l" defTabSz="914400" rtl="0" eaLnBrk="1" latinLnBrk="0" hangingPunct="1">
              <a:lnSpc>
                <a:spcPct val="97000"/>
              </a:lnSpc>
              <a:spcBef>
                <a:spcPts val="0"/>
              </a:spcBef>
              <a:spcAft>
                <a:spcPts val="600"/>
              </a:spcAft>
              <a:buClr>
                <a:schemeClr val="tx2"/>
              </a:buClr>
              <a:buFontTx/>
              <a:buNone/>
              <a:defRPr sz="22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r>
              <a:rPr lang="en-AU" sz="2000"/>
              <a:t>Project Team contact details</a:t>
            </a:r>
          </a:p>
          <a:p>
            <a:br>
              <a:rPr lang="en-AU"/>
            </a:br>
            <a:r>
              <a:rPr lang="en-AU"/>
              <a:t>Aline Puchalski (Project Manager): </a:t>
            </a:r>
            <a:r>
              <a:rPr lang="en-AU">
                <a:solidFill>
                  <a:srgbClr val="32BDBD"/>
                </a:solidFill>
                <a:hlinkClick r:id="rId3"/>
              </a:rPr>
              <a:t>aline.puchalski@hydro.com.au</a:t>
            </a:r>
            <a:r>
              <a:rPr lang="en-AU">
                <a:solidFill>
                  <a:srgbClr val="32BDBD"/>
                </a:solidFill>
              </a:rPr>
              <a:t> </a:t>
            </a:r>
            <a:endParaRPr lang="en-AU"/>
          </a:p>
          <a:p>
            <a:endParaRPr lang="en-AU"/>
          </a:p>
        </p:txBody>
      </p:sp>
    </p:spTree>
    <p:extLst>
      <p:ext uri="{BB962C8B-B14F-4D97-AF65-F5344CB8AC3E}">
        <p14:creationId xmlns:p14="http://schemas.microsoft.com/office/powerpoint/2010/main" val="3938006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FF6A2-CF91-D1CA-4FE5-D5AEA975860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ACAD43-E70D-8B3B-DE2F-92C8EE8263B1}"/>
              </a:ext>
            </a:extLst>
          </p:cNvPr>
          <p:cNvSpPr>
            <a:spLocks noGrp="1"/>
          </p:cNvSpPr>
          <p:nvPr>
            <p:ph sz="quarter" idx="11"/>
          </p:nvPr>
        </p:nvSpPr>
        <p:spPr/>
        <p:txBody>
          <a:bodyPr vert="horz" lIns="36000" tIns="36000" rIns="36000" bIns="36000" rtlCol="0" anchor="t">
            <a:noAutofit/>
          </a:bodyPr>
          <a:lstStyle/>
          <a:p>
            <a:pPr lvl="1"/>
            <a:r>
              <a:rPr lang="en-AU" sz="2800"/>
              <a:t>Hydro team</a:t>
            </a:r>
            <a:br>
              <a:rPr lang="en-AU" sz="2000"/>
            </a:br>
            <a:endParaRPr lang="en-AU" sz="2000">
              <a:ea typeface="Calibri"/>
              <a:cs typeface="Calibri"/>
            </a:endParaRPr>
          </a:p>
          <a:p>
            <a:pPr marL="285750" indent="-285750">
              <a:buClr>
                <a:schemeClr val="accent2"/>
              </a:buClr>
              <a:buFont typeface="Arial" panose="020B0604020202020204" pitchFamily="34" charset="0"/>
              <a:buChar char="•"/>
            </a:pPr>
            <a:r>
              <a:rPr lang="en-AU" sz="2500">
                <a:ea typeface="Calibri"/>
                <a:cs typeface="Calibri"/>
              </a:rPr>
              <a:t>Aline Puchalski – Project manager </a:t>
            </a:r>
          </a:p>
          <a:p>
            <a:pPr marL="285750" indent="-285750">
              <a:buClr>
                <a:schemeClr val="accent2"/>
              </a:buClr>
              <a:buFont typeface="Arial" panose="020B0604020202020204" pitchFamily="34" charset="0"/>
              <a:buChar char="•"/>
            </a:pPr>
            <a:r>
              <a:rPr lang="en-AU" sz="2500">
                <a:ea typeface="Calibri"/>
                <a:cs typeface="Calibri"/>
              </a:rPr>
              <a:t>Ian Sutcliffe – Outage Manager</a:t>
            </a:r>
          </a:p>
          <a:p>
            <a:pPr marL="285750" indent="-285750">
              <a:buClr>
                <a:srgbClr val="67D8DB"/>
              </a:buClr>
              <a:buFont typeface="Arial" panose="020B0604020202020204" pitchFamily="34" charset="0"/>
              <a:buChar char="•"/>
            </a:pPr>
            <a:r>
              <a:rPr lang="en-AU" sz="2500">
                <a:ea typeface="Calibri"/>
                <a:cs typeface="Calibri"/>
              </a:rPr>
              <a:t>Nigel Robotham – Delivery Manager</a:t>
            </a:r>
          </a:p>
          <a:p>
            <a:pPr marL="285750" indent="-285750">
              <a:buClr>
                <a:srgbClr val="67D8DB"/>
              </a:buClr>
              <a:buFont typeface="Arial" panose="020B0604020202020204" pitchFamily="34" charset="0"/>
              <a:buChar char="•"/>
            </a:pPr>
            <a:endParaRPr lang="en-AU" sz="2500">
              <a:ea typeface="Calibri"/>
              <a:cs typeface="Calibri"/>
            </a:endParaRPr>
          </a:p>
          <a:p>
            <a:pPr marL="285750" indent="-285750">
              <a:buClr>
                <a:srgbClr val="67D8DB"/>
              </a:buClr>
              <a:buFont typeface="Arial" panose="020B0604020202020204" pitchFamily="34" charset="0"/>
              <a:buChar char="•"/>
            </a:pPr>
            <a:r>
              <a:rPr lang="en-AU" sz="2500">
                <a:ea typeface="Calibri"/>
                <a:cs typeface="Calibri"/>
              </a:rPr>
              <a:t>Breandan McKeown – Engagement Advisor</a:t>
            </a:r>
          </a:p>
          <a:p>
            <a:pPr marL="285750" indent="-285750">
              <a:buClr>
                <a:srgbClr val="67D8DB"/>
              </a:buClr>
              <a:buFont typeface="Arial" panose="020B0604020202020204" pitchFamily="34" charset="0"/>
              <a:buChar char="•"/>
            </a:pPr>
            <a:r>
              <a:rPr lang="en-AU" sz="2500">
                <a:ea typeface="Calibri"/>
                <a:cs typeface="Calibri"/>
              </a:rPr>
              <a:t>Anneke le Roux – Engagement Officer</a:t>
            </a:r>
          </a:p>
          <a:p>
            <a:pPr>
              <a:buClr>
                <a:srgbClr val="67D8DB"/>
              </a:buClr>
            </a:pPr>
            <a:endParaRPr lang="en-AU" sz="1200">
              <a:ea typeface="Calibri" panose="020F0502020204030204"/>
              <a:cs typeface="Calibri" panose="020F0502020204030204"/>
            </a:endParaRPr>
          </a:p>
          <a:p>
            <a:endParaRPr lang="en-AU">
              <a:ea typeface="Calibri" panose="020F0502020204030204"/>
              <a:cs typeface="Calibri" panose="020F0502020204030204"/>
            </a:endParaRPr>
          </a:p>
        </p:txBody>
      </p:sp>
      <p:sp>
        <p:nvSpPr>
          <p:cNvPr id="3" name="Title 2">
            <a:extLst>
              <a:ext uri="{FF2B5EF4-FFF2-40B4-BE49-F238E27FC236}">
                <a16:creationId xmlns:a16="http://schemas.microsoft.com/office/drawing/2014/main" id="{2A4A4E88-2D51-E25F-73C9-98755C7627C4}"/>
              </a:ext>
            </a:extLst>
          </p:cNvPr>
          <p:cNvSpPr>
            <a:spLocks noGrp="1"/>
          </p:cNvSpPr>
          <p:nvPr>
            <p:ph type="title"/>
          </p:nvPr>
        </p:nvSpPr>
        <p:spPr/>
        <p:txBody>
          <a:bodyPr/>
          <a:lstStyle/>
          <a:p>
            <a:r>
              <a:rPr lang="en-AU"/>
              <a:t>Introductions </a:t>
            </a:r>
            <a:endParaRPr lang="en-US"/>
          </a:p>
        </p:txBody>
      </p:sp>
    </p:spTree>
    <p:extLst>
      <p:ext uri="{BB962C8B-B14F-4D97-AF65-F5344CB8AC3E}">
        <p14:creationId xmlns:p14="http://schemas.microsoft.com/office/powerpoint/2010/main" val="231592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D5B28-DBE7-CA11-4C58-DC264DED5E3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940ADB-EF09-ED56-9622-1F35FD15F2E2}"/>
              </a:ext>
            </a:extLst>
          </p:cNvPr>
          <p:cNvSpPr>
            <a:spLocks noGrp="1"/>
          </p:cNvSpPr>
          <p:nvPr>
            <p:ph sz="quarter" idx="11"/>
          </p:nvPr>
        </p:nvSpPr>
        <p:spPr>
          <a:xfrm>
            <a:off x="468314" y="1565274"/>
            <a:ext cx="5347078" cy="5032968"/>
          </a:xfrm>
        </p:spPr>
        <p:txBody>
          <a:bodyPr vert="horz" lIns="36000" tIns="36000" rIns="36000" bIns="36000" rtlCol="0" anchor="t">
            <a:normAutofit fontScale="92500" lnSpcReduction="10000"/>
          </a:bodyPr>
          <a:lstStyle/>
          <a:p>
            <a:pPr>
              <a:lnSpc>
                <a:spcPct val="90000"/>
              </a:lnSpc>
            </a:pPr>
            <a:r>
              <a:rPr lang="en-AU" sz="2000"/>
              <a:t>Hydro Tasmania (HT) will be commencing a large power station refurbishment* program on the West Coast (WC). This work will take place on our </a:t>
            </a:r>
            <a:r>
              <a:rPr lang="en-AU" sz="2000" b="0" i="0">
                <a:effectLst/>
              </a:rPr>
              <a:t>Anthony-Pieman, King and Yolande hydropower schemes.</a:t>
            </a:r>
            <a:endParaRPr lang="en-AU" sz="2000"/>
          </a:p>
          <a:p>
            <a:pPr>
              <a:lnSpc>
                <a:spcPct val="90000"/>
              </a:lnSpc>
            </a:pPr>
            <a:endParaRPr lang="en-AU" sz="1100"/>
          </a:p>
          <a:p>
            <a:pPr>
              <a:lnSpc>
                <a:spcPct val="90000"/>
              </a:lnSpc>
            </a:pPr>
            <a:endParaRPr lang="en-AU" sz="1100"/>
          </a:p>
          <a:p>
            <a:pPr>
              <a:lnSpc>
                <a:spcPct val="90000"/>
              </a:lnSpc>
            </a:pPr>
            <a:endParaRPr lang="en-AU" sz="1100"/>
          </a:p>
          <a:p>
            <a:pPr>
              <a:lnSpc>
                <a:spcPct val="90000"/>
              </a:lnSpc>
            </a:pPr>
            <a:endParaRPr lang="en-AU" sz="1100"/>
          </a:p>
          <a:p>
            <a:pPr>
              <a:lnSpc>
                <a:spcPct val="90000"/>
              </a:lnSpc>
            </a:pPr>
            <a:endParaRPr lang="en-AU" sz="1100"/>
          </a:p>
          <a:p>
            <a:pPr>
              <a:lnSpc>
                <a:spcPct val="90000"/>
              </a:lnSpc>
            </a:pPr>
            <a:endParaRPr lang="en-AU" sz="1100"/>
          </a:p>
          <a:p>
            <a:pPr>
              <a:lnSpc>
                <a:spcPct val="90000"/>
              </a:lnSpc>
            </a:pPr>
            <a:endParaRPr lang="en-AU" sz="1100"/>
          </a:p>
          <a:p>
            <a:pPr>
              <a:lnSpc>
                <a:spcPct val="90000"/>
              </a:lnSpc>
            </a:pPr>
            <a:endParaRPr lang="en-AU" sz="1100"/>
          </a:p>
          <a:p>
            <a:pPr>
              <a:lnSpc>
                <a:spcPct val="90000"/>
              </a:lnSpc>
            </a:pPr>
            <a:endParaRPr lang="en-AU" sz="1100"/>
          </a:p>
          <a:p>
            <a:pPr>
              <a:lnSpc>
                <a:spcPct val="90000"/>
              </a:lnSpc>
            </a:pPr>
            <a:endParaRPr lang="en-AU" sz="1100"/>
          </a:p>
          <a:p>
            <a:pPr>
              <a:lnSpc>
                <a:spcPct val="90000"/>
              </a:lnSpc>
            </a:pPr>
            <a:endParaRPr lang="en-AU" sz="1100"/>
          </a:p>
          <a:p>
            <a:pPr>
              <a:lnSpc>
                <a:spcPct val="90000"/>
              </a:lnSpc>
            </a:pPr>
            <a:endParaRPr lang="en-AU" sz="1100"/>
          </a:p>
          <a:p>
            <a:pPr>
              <a:lnSpc>
                <a:spcPct val="90000"/>
              </a:lnSpc>
            </a:pPr>
            <a:endParaRPr lang="en-AU" sz="1100">
              <a:ea typeface="Calibri"/>
              <a:cs typeface="Calibri"/>
            </a:endParaRPr>
          </a:p>
          <a:p>
            <a:pPr>
              <a:lnSpc>
                <a:spcPct val="90000"/>
              </a:lnSpc>
            </a:pPr>
            <a:endParaRPr lang="en-AU" sz="1100">
              <a:ea typeface="Calibri"/>
              <a:cs typeface="Calibri"/>
            </a:endParaRPr>
          </a:p>
          <a:p>
            <a:pPr>
              <a:lnSpc>
                <a:spcPct val="90000"/>
              </a:lnSpc>
            </a:pPr>
            <a:endParaRPr lang="en-AU" sz="1100">
              <a:ea typeface="Calibri"/>
              <a:cs typeface="Calibri"/>
            </a:endParaRPr>
          </a:p>
          <a:p>
            <a:pPr>
              <a:lnSpc>
                <a:spcPct val="90000"/>
              </a:lnSpc>
            </a:pPr>
            <a:endParaRPr lang="en-AU" sz="1100">
              <a:ea typeface="Calibri"/>
              <a:cs typeface="Calibri"/>
            </a:endParaRPr>
          </a:p>
          <a:p>
            <a:pPr>
              <a:lnSpc>
                <a:spcPct val="90000"/>
              </a:lnSpc>
            </a:pPr>
            <a:endParaRPr lang="en-AU" sz="1100"/>
          </a:p>
          <a:p>
            <a:pPr>
              <a:lnSpc>
                <a:spcPct val="90000"/>
              </a:lnSpc>
            </a:pPr>
            <a:endParaRPr lang="en-AU" sz="1100"/>
          </a:p>
          <a:p>
            <a:pPr>
              <a:lnSpc>
                <a:spcPct val="90000"/>
              </a:lnSpc>
            </a:pPr>
            <a:r>
              <a:rPr lang="en-AU" sz="1100"/>
              <a:t>*refurbishment refers to major upgrades such as turbines, shafts and ancillary components of a power station machine.</a:t>
            </a:r>
            <a:endParaRPr lang="en-AU" sz="1100">
              <a:ea typeface="Calibri"/>
              <a:cs typeface="Calibri"/>
            </a:endParaRPr>
          </a:p>
          <a:p>
            <a:pPr>
              <a:lnSpc>
                <a:spcPct val="90000"/>
              </a:lnSpc>
            </a:pPr>
            <a:endParaRPr lang="en-AU" sz="1100"/>
          </a:p>
          <a:p>
            <a:pPr>
              <a:lnSpc>
                <a:spcPct val="90000"/>
              </a:lnSpc>
            </a:pPr>
            <a:endParaRPr lang="en-AU" sz="1100"/>
          </a:p>
          <a:p>
            <a:pPr>
              <a:lnSpc>
                <a:spcPct val="90000"/>
              </a:lnSpc>
            </a:pPr>
            <a:endParaRPr lang="en-AU" sz="1100"/>
          </a:p>
          <a:p>
            <a:pPr>
              <a:lnSpc>
                <a:spcPct val="90000"/>
              </a:lnSpc>
            </a:pPr>
            <a:endParaRPr lang="en-AU" sz="1100"/>
          </a:p>
        </p:txBody>
      </p:sp>
      <p:sp>
        <p:nvSpPr>
          <p:cNvPr id="3" name="Title 2">
            <a:extLst>
              <a:ext uri="{FF2B5EF4-FFF2-40B4-BE49-F238E27FC236}">
                <a16:creationId xmlns:a16="http://schemas.microsoft.com/office/drawing/2014/main" id="{8D7187CE-3F35-7911-DCC0-6FB92B885816}"/>
              </a:ext>
            </a:extLst>
          </p:cNvPr>
          <p:cNvSpPr>
            <a:spLocks noGrp="1"/>
          </p:cNvSpPr>
          <p:nvPr>
            <p:ph type="title"/>
          </p:nvPr>
        </p:nvSpPr>
        <p:spPr>
          <a:xfrm>
            <a:off x="468000" y="432000"/>
            <a:ext cx="6300000" cy="1080000"/>
          </a:xfrm>
        </p:spPr>
        <p:txBody>
          <a:bodyPr anchor="ctr">
            <a:normAutofit/>
          </a:bodyPr>
          <a:lstStyle/>
          <a:p>
            <a:r>
              <a:rPr lang="en-AU"/>
              <a:t>Program overview</a:t>
            </a:r>
            <a:endParaRPr lang="en-US"/>
          </a:p>
        </p:txBody>
      </p:sp>
      <p:pic>
        <p:nvPicPr>
          <p:cNvPr id="1026" name="Picture 2">
            <a:extLst>
              <a:ext uri="{FF2B5EF4-FFF2-40B4-BE49-F238E27FC236}">
                <a16:creationId xmlns:a16="http://schemas.microsoft.com/office/drawing/2014/main" id="{040BEF3B-7395-DD3C-1682-16D609523E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4484" y="2614335"/>
            <a:ext cx="5432148" cy="3458719"/>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529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0BB33B-2BC9-FAEA-FA89-2962FFEF7EE5}"/>
              </a:ext>
            </a:extLst>
          </p:cNvPr>
          <p:cNvSpPr>
            <a:spLocks noGrp="1"/>
          </p:cNvSpPr>
          <p:nvPr>
            <p:ph type="subTitle" idx="1"/>
          </p:nvPr>
        </p:nvSpPr>
        <p:spPr/>
        <p:txBody>
          <a:bodyPr vert="horz" lIns="36000" tIns="36000" rIns="36000" bIns="36000" rtlCol="0" anchor="t">
            <a:noAutofit/>
          </a:bodyPr>
          <a:lstStyle/>
          <a:p>
            <a:r>
              <a:rPr lang="en-US">
                <a:ea typeface="Calibri"/>
                <a:cs typeface="Calibri"/>
              </a:rPr>
              <a:t>Community Engagement Update</a:t>
            </a:r>
            <a:endParaRPr lang="en-US"/>
          </a:p>
        </p:txBody>
      </p:sp>
    </p:spTree>
    <p:extLst>
      <p:ext uri="{BB962C8B-B14F-4D97-AF65-F5344CB8AC3E}">
        <p14:creationId xmlns:p14="http://schemas.microsoft.com/office/powerpoint/2010/main" val="355043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11571" y="2586446"/>
            <a:ext cx="7920037" cy="3998505"/>
          </a:xfrm>
        </p:spPr>
        <p:txBody>
          <a:bodyPr/>
          <a:lstStyle/>
          <a:p>
            <a:pPr lvl="1"/>
            <a:r>
              <a:rPr lang="en-AU" sz="1700"/>
              <a:t>SIA Findings</a:t>
            </a:r>
          </a:p>
          <a:p>
            <a:r>
              <a:rPr lang="en-AU"/>
              <a:t>Our research identified the following 4 key areas of impact and opportunity:</a:t>
            </a:r>
          </a:p>
          <a:p>
            <a:endParaRPr lang="en-AU"/>
          </a:p>
        </p:txBody>
      </p:sp>
      <p:sp>
        <p:nvSpPr>
          <p:cNvPr id="3" name="Title 2"/>
          <p:cNvSpPr>
            <a:spLocks noGrp="1"/>
          </p:cNvSpPr>
          <p:nvPr>
            <p:ph type="title"/>
          </p:nvPr>
        </p:nvSpPr>
        <p:spPr>
          <a:xfrm>
            <a:off x="354242" y="408815"/>
            <a:ext cx="6584652" cy="2040272"/>
          </a:xfrm>
        </p:spPr>
        <p:txBody>
          <a:bodyPr/>
          <a:lstStyle/>
          <a:p>
            <a:br>
              <a:rPr lang="en-AU"/>
            </a:br>
            <a:r>
              <a:rPr lang="en-AU"/>
              <a:t>Social Impact Assessment</a:t>
            </a:r>
            <a:br>
              <a:rPr lang="en-AU" sz="1700"/>
            </a:br>
            <a:br>
              <a:rPr lang="en-AU" sz="1700"/>
            </a:br>
            <a:r>
              <a:rPr lang="en-AU" sz="1700" b="0"/>
              <a:t>In 2022/2023 the Engagement Team undertook desktop and field research on the WC to investigate and understand the socio-economic complexities of this region. This is a standard base step that should be undertaken for any large project or where there may be significant impacts on a community.</a:t>
            </a:r>
            <a:br>
              <a:rPr lang="en-AU" sz="1700" b="0"/>
            </a:br>
            <a:br>
              <a:rPr lang="en-AU"/>
            </a:br>
            <a:endParaRPr lang="en-AU" b="0"/>
          </a:p>
        </p:txBody>
      </p:sp>
      <p:pic>
        <p:nvPicPr>
          <p:cNvPr id="10" name="Picture 4" descr="Power Lines Icon - Download Power Lines Icon 22815 | Noun Project">
            <a:extLst>
              <a:ext uri="{FF2B5EF4-FFF2-40B4-BE49-F238E27FC236}">
                <a16:creationId xmlns:a16="http://schemas.microsoft.com/office/drawing/2014/main" id="{3B325E01-9779-A27D-57A0-0564034D51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4690" y="4401362"/>
            <a:ext cx="440443" cy="4404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Water &amp; Sanitation | PPIAF">
            <a:extLst>
              <a:ext uri="{FF2B5EF4-FFF2-40B4-BE49-F238E27FC236}">
                <a16:creationId xmlns:a16="http://schemas.microsoft.com/office/drawing/2014/main" id="{2E3DD092-8D45-713D-14C2-861AB39C669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941889" y="4451157"/>
            <a:ext cx="440442" cy="4404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Infrastructure, road, tunnel, bridge Free Icon - Icon-Icons.com">
            <a:extLst>
              <a:ext uri="{FF2B5EF4-FFF2-40B4-BE49-F238E27FC236}">
                <a16:creationId xmlns:a16="http://schemas.microsoft.com/office/drawing/2014/main" id="{7F0F8034-8CE1-DDDE-0B76-0D7E4838E2B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9586" y="4018643"/>
            <a:ext cx="352745" cy="29515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Telecommunications Icon #260004 - Free Icons Library">
            <a:extLst>
              <a:ext uri="{FF2B5EF4-FFF2-40B4-BE49-F238E27FC236}">
                <a16:creationId xmlns:a16="http://schemas.microsoft.com/office/drawing/2014/main" id="{E75E1EBA-DA1F-E191-CF39-55A69C3D9AE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658996" y="3965971"/>
            <a:ext cx="375641" cy="400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1,186 Emergency Response Icon Stock Photos, Pictures &amp; Royalty-Free Images  - iStock">
            <a:extLst>
              <a:ext uri="{FF2B5EF4-FFF2-40B4-BE49-F238E27FC236}">
                <a16:creationId xmlns:a16="http://schemas.microsoft.com/office/drawing/2014/main" id="{9D87BCB0-489C-3138-F3BB-7C00B180CEEA}"/>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467" t="17518" r="13449" b="19485"/>
          <a:stretch/>
        </p:blipFill>
        <p:spPr bwMode="auto">
          <a:xfrm>
            <a:off x="2764828" y="5548352"/>
            <a:ext cx="440443" cy="3745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Garbage disposal glyph icon waste management Vector Image">
            <a:extLst>
              <a:ext uri="{FF2B5EF4-FFF2-40B4-BE49-F238E27FC236}">
                <a16:creationId xmlns:a16="http://schemas.microsoft.com/office/drawing/2014/main" id="{DA51A906-3C55-643B-AAC2-D1564895E923}"/>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0083" t="12993" r="19042" b="16208"/>
          <a:stretch/>
        </p:blipFill>
        <p:spPr bwMode="auto">
          <a:xfrm>
            <a:off x="3440720" y="5548437"/>
            <a:ext cx="288925" cy="36290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9BB2574-F117-4CD0-2261-2AC711153E97}"/>
              </a:ext>
            </a:extLst>
          </p:cNvPr>
          <p:cNvSpPr txBox="1"/>
          <p:nvPr/>
        </p:nvSpPr>
        <p:spPr>
          <a:xfrm>
            <a:off x="6371779" y="4129132"/>
            <a:ext cx="1278500" cy="369332"/>
          </a:xfrm>
          <a:prstGeom prst="rect">
            <a:avLst/>
          </a:prstGeom>
          <a:noFill/>
        </p:spPr>
        <p:txBody>
          <a:bodyPr wrap="square" rtlCol="0">
            <a:spAutoFit/>
          </a:bodyPr>
          <a:lstStyle/>
          <a:p>
            <a:pPr algn="ctr"/>
            <a:r>
              <a:rPr lang="en-AU"/>
              <a:t>Housing</a:t>
            </a:r>
          </a:p>
        </p:txBody>
      </p:sp>
      <p:sp>
        <p:nvSpPr>
          <p:cNvPr id="19" name="TextBox 18">
            <a:extLst>
              <a:ext uri="{FF2B5EF4-FFF2-40B4-BE49-F238E27FC236}">
                <a16:creationId xmlns:a16="http://schemas.microsoft.com/office/drawing/2014/main" id="{E38720C8-FC98-750C-3596-87A586A555B4}"/>
              </a:ext>
            </a:extLst>
          </p:cNvPr>
          <p:cNvSpPr txBox="1"/>
          <p:nvPr/>
        </p:nvSpPr>
        <p:spPr>
          <a:xfrm>
            <a:off x="1158579" y="4065598"/>
            <a:ext cx="1585936" cy="369332"/>
          </a:xfrm>
          <a:prstGeom prst="rect">
            <a:avLst/>
          </a:prstGeom>
          <a:noFill/>
        </p:spPr>
        <p:txBody>
          <a:bodyPr wrap="square" rtlCol="0">
            <a:spAutoFit/>
          </a:bodyPr>
          <a:lstStyle/>
          <a:p>
            <a:pPr algn="ctr"/>
            <a:r>
              <a:rPr lang="en-AU"/>
              <a:t>Infrastructure</a:t>
            </a:r>
          </a:p>
        </p:txBody>
      </p:sp>
      <p:sp>
        <p:nvSpPr>
          <p:cNvPr id="20" name="TextBox 19">
            <a:extLst>
              <a:ext uri="{FF2B5EF4-FFF2-40B4-BE49-F238E27FC236}">
                <a16:creationId xmlns:a16="http://schemas.microsoft.com/office/drawing/2014/main" id="{3DBA0D3E-A9AC-3A14-A7C4-99F847A0DD24}"/>
              </a:ext>
            </a:extLst>
          </p:cNvPr>
          <p:cNvSpPr txBox="1"/>
          <p:nvPr/>
        </p:nvSpPr>
        <p:spPr>
          <a:xfrm>
            <a:off x="1170435" y="5739014"/>
            <a:ext cx="1428034" cy="335756"/>
          </a:xfrm>
          <a:prstGeom prst="rect">
            <a:avLst/>
          </a:prstGeom>
          <a:noFill/>
        </p:spPr>
        <p:txBody>
          <a:bodyPr wrap="square" rtlCol="0">
            <a:spAutoFit/>
          </a:bodyPr>
          <a:lstStyle/>
          <a:p>
            <a:pPr algn="ctr"/>
            <a:r>
              <a:rPr lang="en-AU"/>
              <a:t>Services</a:t>
            </a:r>
          </a:p>
        </p:txBody>
      </p:sp>
      <p:sp>
        <p:nvSpPr>
          <p:cNvPr id="21" name="TextBox 20">
            <a:extLst>
              <a:ext uri="{FF2B5EF4-FFF2-40B4-BE49-F238E27FC236}">
                <a16:creationId xmlns:a16="http://schemas.microsoft.com/office/drawing/2014/main" id="{B90CD7C1-8458-30B6-F35C-6FF8BF0E3BA3}"/>
              </a:ext>
            </a:extLst>
          </p:cNvPr>
          <p:cNvSpPr txBox="1"/>
          <p:nvPr/>
        </p:nvSpPr>
        <p:spPr>
          <a:xfrm>
            <a:off x="5866306" y="5506566"/>
            <a:ext cx="2394319" cy="646331"/>
          </a:xfrm>
          <a:prstGeom prst="rect">
            <a:avLst/>
          </a:prstGeom>
          <a:noFill/>
        </p:spPr>
        <p:txBody>
          <a:bodyPr wrap="square" rtlCol="0">
            <a:spAutoFit/>
          </a:bodyPr>
          <a:lstStyle/>
          <a:p>
            <a:pPr algn="ctr"/>
            <a:r>
              <a:rPr lang="en-AU"/>
              <a:t>Local Industry and Economic Development</a:t>
            </a:r>
          </a:p>
        </p:txBody>
      </p:sp>
      <p:pic>
        <p:nvPicPr>
          <p:cNvPr id="22" name="Picture 21">
            <a:extLst>
              <a:ext uri="{FF2B5EF4-FFF2-40B4-BE49-F238E27FC236}">
                <a16:creationId xmlns:a16="http://schemas.microsoft.com/office/drawing/2014/main" id="{BDFC758C-35C7-B11D-9614-0422989D0744}"/>
              </a:ext>
            </a:extLst>
          </p:cNvPr>
          <p:cNvPicPr>
            <a:picLocks noChangeAspect="1"/>
          </p:cNvPicPr>
          <p:nvPr/>
        </p:nvPicPr>
        <p:blipFill>
          <a:blip r:embed="rId11"/>
          <a:stretch>
            <a:fillRect/>
          </a:stretch>
        </p:blipFill>
        <p:spPr>
          <a:xfrm>
            <a:off x="5269020" y="5561138"/>
            <a:ext cx="493571" cy="537189"/>
          </a:xfrm>
          <a:prstGeom prst="rect">
            <a:avLst/>
          </a:prstGeom>
        </p:spPr>
      </p:pic>
      <p:pic>
        <p:nvPicPr>
          <p:cNvPr id="23" name="Picture 2" descr="Education Icon Isolated on White Stock Vector - Illustration of education,  symbol: 115563383">
            <a:extLst>
              <a:ext uri="{FF2B5EF4-FFF2-40B4-BE49-F238E27FC236}">
                <a16:creationId xmlns:a16="http://schemas.microsoft.com/office/drawing/2014/main" id="{8F72E539-CC4D-30CD-3C77-F2E10AC51DD0}"/>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1596" t="22087" r="13771" b="27055"/>
          <a:stretch/>
        </p:blipFill>
        <p:spPr bwMode="auto">
          <a:xfrm>
            <a:off x="2960186" y="5968899"/>
            <a:ext cx="549625" cy="374538"/>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B9643E85-1DDE-0385-7BBA-5DB36BC33F74}"/>
              </a:ext>
            </a:extLst>
          </p:cNvPr>
          <p:cNvGrpSpPr/>
          <p:nvPr/>
        </p:nvGrpSpPr>
        <p:grpSpPr>
          <a:xfrm>
            <a:off x="5127544" y="4018643"/>
            <a:ext cx="1052332" cy="726728"/>
            <a:chOff x="647854" y="2927684"/>
            <a:chExt cx="1905000" cy="1371600"/>
          </a:xfrm>
        </p:grpSpPr>
        <p:pic>
          <p:nvPicPr>
            <p:cNvPr id="29" name="Graphic 28" descr="Home with solid fill">
              <a:extLst>
                <a:ext uri="{FF2B5EF4-FFF2-40B4-BE49-F238E27FC236}">
                  <a16:creationId xmlns:a16="http://schemas.microsoft.com/office/drawing/2014/main" id="{508AE299-C133-F9CA-1EA8-83D097091E5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05054" y="3384884"/>
              <a:ext cx="914400" cy="914400"/>
            </a:xfrm>
            <a:prstGeom prst="rect">
              <a:avLst/>
            </a:prstGeom>
          </p:spPr>
        </p:pic>
        <p:pic>
          <p:nvPicPr>
            <p:cNvPr id="30" name="Graphic 29" descr="Home with solid fill">
              <a:extLst>
                <a:ext uri="{FF2B5EF4-FFF2-40B4-BE49-F238E27FC236}">
                  <a16:creationId xmlns:a16="http://schemas.microsoft.com/office/drawing/2014/main" id="{C438A930-6607-8687-261B-5AE3BA83DCB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47854" y="2927684"/>
              <a:ext cx="914400" cy="914400"/>
            </a:xfrm>
            <a:prstGeom prst="rect">
              <a:avLst/>
            </a:prstGeom>
          </p:spPr>
        </p:pic>
        <p:pic>
          <p:nvPicPr>
            <p:cNvPr id="31" name="Graphic 30" descr="Home with solid fill">
              <a:extLst>
                <a:ext uri="{FF2B5EF4-FFF2-40B4-BE49-F238E27FC236}">
                  <a16:creationId xmlns:a16="http://schemas.microsoft.com/office/drawing/2014/main" id="{C85D7C22-9CDA-A4F7-A20E-641691D1AC9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38454" y="2966939"/>
              <a:ext cx="914400" cy="914400"/>
            </a:xfrm>
            <a:prstGeom prst="rect">
              <a:avLst/>
            </a:prstGeom>
          </p:spPr>
        </p:pic>
      </p:grpSp>
      <p:cxnSp>
        <p:nvCxnSpPr>
          <p:cNvPr id="33" name="Straight Connector 32">
            <a:extLst>
              <a:ext uri="{FF2B5EF4-FFF2-40B4-BE49-F238E27FC236}">
                <a16:creationId xmlns:a16="http://schemas.microsoft.com/office/drawing/2014/main" id="{7F802A66-DC79-219A-E5F3-42F34406E7F8}"/>
              </a:ext>
            </a:extLst>
          </p:cNvPr>
          <p:cNvCxnSpPr>
            <a:cxnSpLocks/>
          </p:cNvCxnSpPr>
          <p:nvPr/>
        </p:nvCxnSpPr>
        <p:spPr>
          <a:xfrm>
            <a:off x="4640987" y="3763736"/>
            <a:ext cx="0" cy="298893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199100E-CCF1-E3A6-673A-08ABDF14ED64}"/>
              </a:ext>
            </a:extLst>
          </p:cNvPr>
          <p:cNvCxnSpPr>
            <a:cxnSpLocks/>
          </p:cNvCxnSpPr>
          <p:nvPr/>
        </p:nvCxnSpPr>
        <p:spPr>
          <a:xfrm flipV="1">
            <a:off x="883374" y="5153788"/>
            <a:ext cx="7377251" cy="2779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221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A3ACCE-8CAD-07BF-0817-874E9EF8B7FE}"/>
              </a:ext>
            </a:extLst>
          </p:cNvPr>
          <p:cNvSpPr>
            <a:spLocks noGrp="1"/>
          </p:cNvSpPr>
          <p:nvPr>
            <p:ph type="title"/>
          </p:nvPr>
        </p:nvSpPr>
        <p:spPr>
          <a:xfrm>
            <a:off x="334835" y="97654"/>
            <a:ext cx="6172292" cy="1260000"/>
          </a:xfrm>
        </p:spPr>
        <p:txBody>
          <a:bodyPr/>
          <a:lstStyle/>
          <a:p>
            <a:r>
              <a:rPr lang="en-GB" sz="3000"/>
              <a:t>West Coast Community Perception Survey</a:t>
            </a:r>
            <a:endParaRPr lang="en-AU" sz="3000"/>
          </a:p>
        </p:txBody>
      </p:sp>
      <p:sp>
        <p:nvSpPr>
          <p:cNvPr id="2" name="Content Placeholder 1">
            <a:extLst>
              <a:ext uri="{FF2B5EF4-FFF2-40B4-BE49-F238E27FC236}">
                <a16:creationId xmlns:a16="http://schemas.microsoft.com/office/drawing/2014/main" id="{8032128F-78E4-44C9-81EA-D5D70EA1B2B5}"/>
              </a:ext>
            </a:extLst>
          </p:cNvPr>
          <p:cNvSpPr>
            <a:spLocks noGrp="1"/>
          </p:cNvSpPr>
          <p:nvPr>
            <p:ph sz="quarter" idx="12"/>
          </p:nvPr>
        </p:nvSpPr>
        <p:spPr>
          <a:xfrm>
            <a:off x="359600" y="2607879"/>
            <a:ext cx="3965972" cy="3633123"/>
          </a:xfrm>
        </p:spPr>
        <p:txBody>
          <a:bodyPr/>
          <a:lstStyle/>
          <a:p>
            <a:r>
              <a:rPr lang="en-GB" sz="1200" b="1"/>
              <a:t>Objective</a:t>
            </a:r>
            <a:r>
              <a:rPr lang="en-GB" sz="1200"/>
              <a:t>: To understand residents' experiences and perceptions of life on the West Coast of Tasmania.</a:t>
            </a:r>
            <a:br>
              <a:rPr lang="en-GB" sz="1200"/>
            </a:br>
            <a:endParaRPr lang="en-GB" sz="1200" b="1"/>
          </a:p>
          <a:p>
            <a:r>
              <a:rPr lang="en-GB" sz="1200" b="1"/>
              <a:t>Total Participants</a:t>
            </a:r>
            <a:r>
              <a:rPr lang="en-GB" sz="1200"/>
              <a:t>: 241 individuals from various towns including Queenstown, Strahan, </a:t>
            </a:r>
            <a:r>
              <a:rPr lang="en-GB" sz="1200" err="1"/>
              <a:t>Zeehan</a:t>
            </a:r>
            <a:r>
              <a:rPr lang="en-GB" sz="1200"/>
              <a:t>, Tullah and Rosebery.</a:t>
            </a:r>
          </a:p>
          <a:p>
            <a:endParaRPr lang="en-GB" sz="1200" b="1"/>
          </a:p>
          <a:p>
            <a:r>
              <a:rPr lang="en-GB" sz="1200" b="1"/>
              <a:t>Key Focus Areas</a:t>
            </a:r>
            <a:r>
              <a:rPr lang="en-GB" sz="1200"/>
              <a:t>: </a:t>
            </a:r>
          </a:p>
          <a:p>
            <a:pPr marL="742950" lvl="1" indent="-285750">
              <a:buFont typeface="Arial" panose="020B0604020202020204" pitchFamily="34" charset="0"/>
              <a:buChar char="•"/>
            </a:pPr>
            <a:r>
              <a:rPr lang="en-GB" sz="1200"/>
              <a:t>Reasons why the West Coast is a great place to live.</a:t>
            </a:r>
          </a:p>
          <a:p>
            <a:pPr marL="742950" lvl="1" indent="-285750">
              <a:buFont typeface="Arial" panose="020B0604020202020204" pitchFamily="34" charset="0"/>
              <a:buChar char="•"/>
            </a:pPr>
            <a:r>
              <a:rPr lang="en-GB" sz="1200"/>
              <a:t>Challenges and difficulties faced by residents.</a:t>
            </a:r>
          </a:p>
          <a:p>
            <a:pPr marL="742950" lvl="1" indent="-285750">
              <a:buFont typeface="Arial" panose="020B0604020202020204" pitchFamily="34" charset="0"/>
              <a:buChar char="•"/>
            </a:pPr>
            <a:r>
              <a:rPr lang="en-GB" sz="1200"/>
              <a:t>Community needs and areas of improvement (e.g., health, education, employment).</a:t>
            </a:r>
          </a:p>
          <a:p>
            <a:pPr marL="742950" lvl="1" indent="-285750">
              <a:buFont typeface="Arial" panose="020B0604020202020204" pitchFamily="34" charset="0"/>
              <a:buChar char="•"/>
            </a:pPr>
            <a:r>
              <a:rPr lang="en-GB" sz="1200"/>
              <a:t>Hydro’s contribution to the region.</a:t>
            </a:r>
          </a:p>
          <a:p>
            <a:endParaRPr lang="en-AU"/>
          </a:p>
        </p:txBody>
      </p:sp>
      <p:sp>
        <p:nvSpPr>
          <p:cNvPr id="8" name="Text Placeholder 7">
            <a:extLst>
              <a:ext uri="{FF2B5EF4-FFF2-40B4-BE49-F238E27FC236}">
                <a16:creationId xmlns:a16="http://schemas.microsoft.com/office/drawing/2014/main" id="{F09C1712-146C-E76C-0F79-45ED92714FC8}"/>
              </a:ext>
            </a:extLst>
          </p:cNvPr>
          <p:cNvSpPr>
            <a:spLocks noGrp="1"/>
          </p:cNvSpPr>
          <p:nvPr>
            <p:ph type="body" sz="quarter" idx="14"/>
          </p:nvPr>
        </p:nvSpPr>
        <p:spPr>
          <a:xfrm>
            <a:off x="334835" y="1321586"/>
            <a:ext cx="8136000" cy="977731"/>
          </a:xfrm>
        </p:spPr>
        <p:txBody>
          <a:bodyPr/>
          <a:lstStyle/>
          <a:p>
            <a:r>
              <a:rPr lang="en-GB" sz="1800"/>
              <a:t>The West Coast Perception Survey aimed to gather community feedback on living conditions, challenges, and future needs in the region, as well as thoughts and views on Hydro’s presence on the West Coast.</a:t>
            </a:r>
          </a:p>
          <a:p>
            <a:endParaRPr lang="en-AU"/>
          </a:p>
        </p:txBody>
      </p:sp>
      <p:cxnSp>
        <p:nvCxnSpPr>
          <p:cNvPr id="11" name="Straight Connector 10">
            <a:extLst>
              <a:ext uri="{FF2B5EF4-FFF2-40B4-BE49-F238E27FC236}">
                <a16:creationId xmlns:a16="http://schemas.microsoft.com/office/drawing/2014/main" id="{A91ABB01-E472-309D-0609-5E0B763B3BD0}"/>
              </a:ext>
            </a:extLst>
          </p:cNvPr>
          <p:cNvCxnSpPr>
            <a:cxnSpLocks/>
          </p:cNvCxnSpPr>
          <p:nvPr/>
        </p:nvCxnSpPr>
        <p:spPr>
          <a:xfrm>
            <a:off x="4596599" y="2512381"/>
            <a:ext cx="0" cy="410148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1D8536A-CFCB-1E68-0BB1-D11910186D97}"/>
              </a:ext>
            </a:extLst>
          </p:cNvPr>
          <p:cNvSpPr txBox="1"/>
          <p:nvPr/>
        </p:nvSpPr>
        <p:spPr>
          <a:xfrm>
            <a:off x="4681196" y="2573525"/>
            <a:ext cx="4276373" cy="3970318"/>
          </a:xfrm>
          <a:prstGeom prst="rect">
            <a:avLst/>
          </a:prstGeom>
          <a:noFill/>
        </p:spPr>
        <p:txBody>
          <a:bodyPr wrap="square">
            <a:spAutoFit/>
          </a:bodyPr>
          <a:lstStyle/>
          <a:p>
            <a:r>
              <a:rPr lang="en-GB" sz="1200" b="1"/>
              <a:t>Survey Outcome</a:t>
            </a:r>
            <a:r>
              <a:rPr lang="en-GB" sz="1200"/>
              <a:t>: The survey has captured diverse perspectives on the strengths and challenges of living in the West Coast region, along with Hydro Tasmania’s input.</a:t>
            </a:r>
          </a:p>
          <a:p>
            <a:endParaRPr lang="en-GB" sz="1200"/>
          </a:p>
          <a:p>
            <a:r>
              <a:rPr lang="en-GB" sz="1200" b="1"/>
              <a:t>Key Themes</a:t>
            </a:r>
            <a:r>
              <a:rPr lang="en-GB" sz="1200"/>
              <a:t>:</a:t>
            </a:r>
          </a:p>
          <a:p>
            <a:pPr marL="742950" lvl="1" indent="-285750">
              <a:buFont typeface="Arial" panose="020B0604020202020204" pitchFamily="34" charset="0"/>
              <a:buChar char="•"/>
            </a:pPr>
            <a:r>
              <a:rPr lang="en-GB" sz="1200" b="1"/>
              <a:t>Strong sense of community and connection to the natural environment.</a:t>
            </a:r>
            <a:br>
              <a:rPr lang="en-GB" sz="1200" b="1"/>
            </a:br>
            <a:endParaRPr lang="en-GB" sz="1200" b="1"/>
          </a:p>
          <a:p>
            <a:pPr marL="742950" lvl="1" indent="-285750">
              <a:buFont typeface="Arial" panose="020B0604020202020204" pitchFamily="34" charset="0"/>
              <a:buChar char="•"/>
            </a:pPr>
            <a:r>
              <a:rPr lang="en-GB" sz="1200" b="1"/>
              <a:t>Challenges include access to services, isolation, and economic opportunities.</a:t>
            </a:r>
            <a:br>
              <a:rPr lang="en-GB" sz="1200" b="1"/>
            </a:br>
            <a:endParaRPr lang="en-GB" sz="1200" b="1"/>
          </a:p>
          <a:p>
            <a:pPr marL="742950" lvl="1" indent="-285750">
              <a:buFont typeface="Arial" panose="020B0604020202020204" pitchFamily="34" charset="0"/>
              <a:buChar char="•"/>
            </a:pPr>
            <a:r>
              <a:rPr lang="en-GB" sz="1200" b="1"/>
              <a:t>A clear need for improvements in health, education, and employment opportunities.</a:t>
            </a:r>
          </a:p>
          <a:p>
            <a:pPr lvl="1"/>
            <a:endParaRPr lang="en-GB" sz="1200"/>
          </a:p>
          <a:p>
            <a:r>
              <a:rPr lang="en-GB" sz="1200" b="1"/>
              <a:t>Next Steps for Hydro</a:t>
            </a:r>
            <a:r>
              <a:rPr lang="en-GB" sz="1200"/>
              <a:t>:</a:t>
            </a:r>
          </a:p>
          <a:p>
            <a:pPr marL="742950" lvl="1" indent="-285750">
              <a:buFont typeface="Arial" panose="020B0604020202020204" pitchFamily="34" charset="0"/>
              <a:buChar char="•"/>
            </a:pPr>
            <a:r>
              <a:rPr lang="en-GB" sz="1200" b="1"/>
              <a:t>Use the survey insights to guide future community planning and initiatives.</a:t>
            </a:r>
            <a:br>
              <a:rPr lang="en-GB" sz="1200" b="1"/>
            </a:br>
            <a:endParaRPr lang="en-GB" sz="1200" b="1"/>
          </a:p>
          <a:p>
            <a:pPr marL="742950" lvl="1" indent="-285750">
              <a:buFont typeface="Arial" panose="020B0604020202020204" pitchFamily="34" charset="0"/>
              <a:buChar char="•"/>
            </a:pPr>
            <a:r>
              <a:rPr lang="en-GB" sz="1200" b="1"/>
              <a:t>Engage in further discussions to address the identified challenges and build on the strengths of the region.</a:t>
            </a:r>
          </a:p>
        </p:txBody>
      </p:sp>
    </p:spTree>
    <p:extLst>
      <p:ext uri="{BB962C8B-B14F-4D97-AF65-F5344CB8AC3E}">
        <p14:creationId xmlns:p14="http://schemas.microsoft.com/office/powerpoint/2010/main" val="219436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Community </a:t>
            </a:r>
            <a:r>
              <a:rPr lang="en-GB" err="1"/>
              <a:t>i</a:t>
            </a:r>
            <a:r>
              <a:rPr lang="en-AU" err="1"/>
              <a:t>nitiatives</a:t>
            </a:r>
            <a:r>
              <a:rPr lang="en-AU"/>
              <a:t> to date</a:t>
            </a:r>
          </a:p>
        </p:txBody>
      </p:sp>
      <p:graphicFrame>
        <p:nvGraphicFramePr>
          <p:cNvPr id="3" name="Content Placeholder 11">
            <a:extLst>
              <a:ext uri="{FF2B5EF4-FFF2-40B4-BE49-F238E27FC236}">
                <a16:creationId xmlns:a16="http://schemas.microsoft.com/office/drawing/2014/main" id="{6ED96251-2C70-F359-E42D-8305F2A0FA62}"/>
              </a:ext>
            </a:extLst>
          </p:cNvPr>
          <p:cNvGraphicFramePr>
            <a:graphicFrameLocks/>
          </p:cNvGraphicFramePr>
          <p:nvPr>
            <p:extLst>
              <p:ext uri="{D42A27DB-BD31-4B8C-83A1-F6EECF244321}">
                <p14:modId xmlns:p14="http://schemas.microsoft.com/office/powerpoint/2010/main" val="1013205299"/>
              </p:ext>
            </p:extLst>
          </p:nvPr>
        </p:nvGraphicFramePr>
        <p:xfrm>
          <a:off x="460310" y="1829857"/>
          <a:ext cx="8145761" cy="4672440"/>
        </p:xfrm>
        <a:graphic>
          <a:graphicData uri="http://schemas.openxmlformats.org/drawingml/2006/table">
            <a:tbl>
              <a:tblPr firstRow="1" bandRow="1">
                <a:tableStyleId>{5C22544A-7EE6-4342-B048-85BDC9FD1C3A}</a:tableStyleId>
              </a:tblPr>
              <a:tblGrid>
                <a:gridCol w="2043761">
                  <a:extLst>
                    <a:ext uri="{9D8B030D-6E8A-4147-A177-3AD203B41FA5}">
                      <a16:colId xmlns:a16="http://schemas.microsoft.com/office/drawing/2014/main" val="20000"/>
                    </a:ext>
                  </a:extLst>
                </a:gridCol>
                <a:gridCol w="2363493">
                  <a:extLst>
                    <a:ext uri="{9D8B030D-6E8A-4147-A177-3AD203B41FA5}">
                      <a16:colId xmlns:a16="http://schemas.microsoft.com/office/drawing/2014/main" val="20001"/>
                    </a:ext>
                  </a:extLst>
                </a:gridCol>
                <a:gridCol w="1952336">
                  <a:extLst>
                    <a:ext uri="{9D8B030D-6E8A-4147-A177-3AD203B41FA5}">
                      <a16:colId xmlns:a16="http://schemas.microsoft.com/office/drawing/2014/main" val="20002"/>
                    </a:ext>
                  </a:extLst>
                </a:gridCol>
                <a:gridCol w="1786171">
                  <a:extLst>
                    <a:ext uri="{9D8B030D-6E8A-4147-A177-3AD203B41FA5}">
                      <a16:colId xmlns:a16="http://schemas.microsoft.com/office/drawing/2014/main" val="20003"/>
                    </a:ext>
                  </a:extLst>
                </a:gridCol>
              </a:tblGrid>
              <a:tr h="360000">
                <a:tc>
                  <a:txBody>
                    <a:bodyPr/>
                    <a:lstStyle/>
                    <a:p>
                      <a:r>
                        <a:rPr lang="en-GB" sz="1400">
                          <a:solidFill>
                            <a:schemeClr val="bg1"/>
                          </a:solidFill>
                        </a:rPr>
                        <a:t>I</a:t>
                      </a:r>
                      <a:r>
                        <a:rPr lang="en-AU" sz="1400">
                          <a:solidFill>
                            <a:schemeClr val="bg1"/>
                          </a:solidFill>
                        </a:rPr>
                        <a:t>nitiative</a:t>
                      </a:r>
                      <a:endParaRPr lang="en-AU" sz="1400" err="1">
                        <a:solidFill>
                          <a:schemeClr val="bg1"/>
                        </a:solidFill>
                      </a:endParaRPr>
                    </a:p>
                  </a:txBody>
                  <a:tcPr marL="90000" marT="72000" marB="36000">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400">
                          <a:solidFill>
                            <a:schemeClr val="bg1"/>
                          </a:solidFill>
                        </a:rPr>
                        <a:t>Outcomes</a:t>
                      </a:r>
                      <a:endParaRPr lang="en-AU" sz="1400">
                        <a:solidFill>
                          <a:schemeClr val="bg1"/>
                        </a:solidFill>
                      </a:endParaRPr>
                    </a:p>
                  </a:txBody>
                  <a:tcPr marL="90000" marT="72000" marB="36000">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400">
                          <a:solidFill>
                            <a:schemeClr val="bg1"/>
                          </a:solidFill>
                        </a:rPr>
                        <a:t>C</a:t>
                      </a:r>
                      <a:r>
                        <a:rPr lang="en-AU" sz="1400">
                          <a:solidFill>
                            <a:schemeClr val="bg1"/>
                          </a:solidFill>
                        </a:rPr>
                        <a:t>urrent status</a:t>
                      </a:r>
                    </a:p>
                  </a:txBody>
                  <a:tcPr marL="90000" marT="72000" marB="36000">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400">
                          <a:solidFill>
                            <a:schemeClr val="bg1"/>
                          </a:solidFill>
                        </a:rPr>
                        <a:t>N</a:t>
                      </a:r>
                      <a:r>
                        <a:rPr lang="en-AU" sz="1400">
                          <a:solidFill>
                            <a:schemeClr val="bg1"/>
                          </a:solidFill>
                        </a:rPr>
                        <a:t>ext steps </a:t>
                      </a:r>
                    </a:p>
                  </a:txBody>
                  <a:tcPr marL="90000" marT="72000" marB="36000">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52800">
                <a:tc>
                  <a:txBody>
                    <a:bodyPr/>
                    <a:lstStyle/>
                    <a:p>
                      <a:pPr algn="l">
                        <a:spcBef>
                          <a:spcPts val="0"/>
                        </a:spcBef>
                        <a:spcAft>
                          <a:spcPts val="0"/>
                        </a:spcAft>
                      </a:pPr>
                      <a:r>
                        <a:rPr lang="en-AU" sz="1100">
                          <a:solidFill>
                            <a:schemeClr val="accent1"/>
                          </a:solidFill>
                        </a:rPr>
                        <a:t>Regional Connectivity Project: </a:t>
                      </a:r>
                      <a:r>
                        <a:rPr lang="en-AU" sz="1100" i="1" kern="1200">
                          <a:solidFill>
                            <a:schemeClr val="dk1"/>
                          </a:solidFill>
                          <a:effectLst/>
                          <a:latin typeface="+mn-lt"/>
                          <a:ea typeface="+mn-ea"/>
                          <a:cs typeface="+mn-cs"/>
                        </a:rPr>
                        <a:t>Energising Tullah – Power connectivity through advanced telecommunications</a:t>
                      </a:r>
                    </a:p>
                    <a:p>
                      <a:pPr lvl="0" algn="l">
                        <a:spcBef>
                          <a:spcPts val="0"/>
                        </a:spcBef>
                        <a:spcAft>
                          <a:spcPts val="0"/>
                        </a:spcAft>
                        <a:buNone/>
                      </a:pPr>
                      <a:r>
                        <a:rPr lang="en-AU" sz="1100" i="0" kern="1200">
                          <a:solidFill>
                            <a:schemeClr val="dk1"/>
                          </a:solidFill>
                          <a:effectLst/>
                          <a:latin typeface="+mn-lt"/>
                          <a:ea typeface="+mn-ea"/>
                          <a:cs typeface="+mn-cs"/>
                        </a:rPr>
                        <a:t>(completed)</a:t>
                      </a:r>
                    </a:p>
                  </a:txBody>
                  <a:tcPr marL="90000" marT="108000" marB="90000">
                    <a:lnL w="12700" cmpd="sng">
                      <a:noFill/>
                    </a:lnL>
                    <a:lnR w="12700" cmpd="sng">
                      <a:noFill/>
                    </a:lnR>
                    <a:lnT w="3175"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0"/>
                        </a:spcBef>
                        <a:spcAft>
                          <a:spcPts val="0"/>
                        </a:spcAft>
                        <a:buFont typeface="Arial" panose="020B0604020202020204" pitchFamily="34" charset="0"/>
                        <a:buChar char="•"/>
                      </a:pPr>
                      <a:r>
                        <a:rPr lang="en-GB" sz="1100" b="0" i="0" kern="1200">
                          <a:solidFill>
                            <a:schemeClr val="dk1"/>
                          </a:solidFill>
                          <a:effectLst/>
                          <a:latin typeface="+mn-lt"/>
                          <a:ea typeface="+mn-ea"/>
                          <a:cs typeface="+mn-cs"/>
                        </a:rPr>
                        <a:t>$200K funding contribution from Hydro</a:t>
                      </a:r>
                    </a:p>
                    <a:p>
                      <a:pPr marL="171450" indent="-171450" algn="l">
                        <a:spcBef>
                          <a:spcPts val="0"/>
                        </a:spcBef>
                        <a:spcAft>
                          <a:spcPts val="0"/>
                        </a:spcAft>
                        <a:buFont typeface="Arial" panose="020B0604020202020204" pitchFamily="34" charset="0"/>
                        <a:buChar char="•"/>
                      </a:pPr>
                      <a:r>
                        <a:rPr lang="en-GB" sz="1100" b="0" i="0" kern="1200">
                          <a:solidFill>
                            <a:schemeClr val="dk1"/>
                          </a:solidFill>
                          <a:effectLst/>
                          <a:latin typeface="+mn-lt"/>
                          <a:ea typeface="+mn-ea"/>
                          <a:cs typeface="+mn-cs"/>
                        </a:rPr>
                        <a:t>Will deliver 11km optical fibre extension to Tullah</a:t>
                      </a:r>
                      <a:endParaRPr lang="en-AU" sz="400">
                        <a:solidFill>
                          <a:schemeClr val="accent1"/>
                        </a:solidFill>
                      </a:endParaRPr>
                    </a:p>
                  </a:txBody>
                  <a:tcPr marL="90000" marT="108000" marB="90000">
                    <a:lnL w="12700" cmpd="sng">
                      <a:noFill/>
                    </a:lnL>
                    <a:lnR w="12700" cmpd="sng">
                      <a:noFill/>
                    </a:lnR>
                    <a:lnT w="3175"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AU" sz="1100" kern="1200">
                          <a:solidFill>
                            <a:schemeClr val="dk1"/>
                          </a:solidFill>
                          <a:effectLst/>
                          <a:latin typeface="+mn-lt"/>
                          <a:ea typeface="+mn-ea"/>
                          <a:cs typeface="+mn-cs"/>
                        </a:rPr>
                        <a:t>No changes to the project deliverables or timeline - </a:t>
                      </a:r>
                      <a:r>
                        <a:rPr lang="en-AU" sz="1100" b="0" kern="1200">
                          <a:solidFill>
                            <a:schemeClr val="dk1"/>
                          </a:solidFill>
                          <a:effectLst/>
                          <a:latin typeface="+mn-lt"/>
                          <a:ea typeface="+mn-ea"/>
                          <a:cs typeface="+mn-cs"/>
                        </a:rPr>
                        <a:t>completion expected July 2025.</a:t>
                      </a:r>
                      <a:endParaRPr lang="en-AU" sz="600" b="0">
                        <a:solidFill>
                          <a:schemeClr val="accent1"/>
                        </a:solidFill>
                      </a:endParaRPr>
                    </a:p>
                  </a:txBody>
                  <a:tcPr marL="90000" marT="108000" marB="90000">
                    <a:lnL w="12700" cmpd="sng">
                      <a:noFill/>
                    </a:lnL>
                    <a:lnR w="12700" cmpd="sng">
                      <a:noFill/>
                    </a:lnR>
                    <a:lnT w="3175"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GB" sz="1100">
                          <a:solidFill>
                            <a:schemeClr val="accent1"/>
                          </a:solidFill>
                        </a:rPr>
                        <a:t>Lobbying retail service providers to initiate upgrades to telecommunications networks in the region </a:t>
                      </a:r>
                      <a:endParaRPr lang="en-AU" sz="1100">
                        <a:solidFill>
                          <a:schemeClr val="accent1"/>
                        </a:solidFill>
                      </a:endParaRPr>
                    </a:p>
                  </a:txBody>
                  <a:tcPr marL="90000" marT="108000" marB="90000">
                    <a:lnL w="12700" cmpd="sng">
                      <a:noFill/>
                    </a:lnL>
                    <a:lnR w="12700" cmpd="sng">
                      <a:noFill/>
                    </a:lnR>
                    <a:lnT w="3175"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2800">
                <a:tc>
                  <a:txBody>
                    <a:bodyPr/>
                    <a:lstStyle/>
                    <a:p>
                      <a:pPr algn="l">
                        <a:spcBef>
                          <a:spcPts val="0"/>
                        </a:spcBef>
                        <a:spcAft>
                          <a:spcPts val="0"/>
                        </a:spcAft>
                      </a:pPr>
                      <a:r>
                        <a:rPr lang="en-GB" sz="1100" dirty="0">
                          <a:solidFill>
                            <a:schemeClr val="accent1"/>
                          </a:solidFill>
                        </a:rPr>
                        <a:t>D</a:t>
                      </a:r>
                      <a:r>
                        <a:rPr lang="en-AU" sz="1100" dirty="0" err="1">
                          <a:solidFill>
                            <a:schemeClr val="accent1"/>
                          </a:solidFill>
                        </a:rPr>
                        <a:t>onations</a:t>
                      </a:r>
                      <a:r>
                        <a:rPr lang="en-AU" sz="1100" dirty="0">
                          <a:solidFill>
                            <a:schemeClr val="accent1"/>
                          </a:solidFill>
                        </a:rPr>
                        <a:t> to Zeehan and Rosebery Neighbourhood houses</a:t>
                      </a:r>
                    </a:p>
                    <a:p>
                      <a:pPr lvl="0" algn="l">
                        <a:spcBef>
                          <a:spcPts val="0"/>
                        </a:spcBef>
                        <a:spcAft>
                          <a:spcPts val="0"/>
                        </a:spcAft>
                        <a:buNone/>
                      </a:pPr>
                      <a:r>
                        <a:rPr lang="en-AU" sz="1100" dirty="0">
                          <a:solidFill>
                            <a:schemeClr val="accent1"/>
                          </a:solidFill>
                        </a:rPr>
                        <a:t>(completed)</a:t>
                      </a:r>
                    </a:p>
                  </a:txBody>
                  <a:tcPr marL="90000" marT="108000" marB="90000">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0"/>
                        </a:spcBef>
                        <a:spcAft>
                          <a:spcPts val="0"/>
                        </a:spcAft>
                        <a:buFont typeface="Arial" panose="020B0604020202020204" pitchFamily="34" charset="0"/>
                        <a:buChar char="•"/>
                      </a:pPr>
                      <a:r>
                        <a:rPr lang="en-GB" sz="1100" b="0" dirty="0"/>
                        <a:t>Provided games, a cinema setup, and a pool table to create a safe, engaging space for teens and promote community connection.</a:t>
                      </a:r>
                    </a:p>
                    <a:p>
                      <a:pPr marL="171450" indent="-171450" algn="l">
                        <a:spcBef>
                          <a:spcPts val="0"/>
                        </a:spcBef>
                        <a:spcAft>
                          <a:spcPts val="0"/>
                        </a:spcAft>
                        <a:buFont typeface="Arial" panose="020B0604020202020204" pitchFamily="34" charset="0"/>
                        <a:buChar char="•"/>
                      </a:pPr>
                      <a:r>
                        <a:rPr lang="en-GB" sz="1100" b="0" dirty="0"/>
                        <a:t>Provided IGA gift cards to </a:t>
                      </a:r>
                      <a:r>
                        <a:rPr lang="en-GB" sz="1100" b="0" dirty="0" err="1"/>
                        <a:t>Zeehan</a:t>
                      </a:r>
                      <a:r>
                        <a:rPr lang="en-GB" sz="1100" b="0" dirty="0"/>
                        <a:t> community members in need, and craft supplies to a</a:t>
                      </a:r>
                      <a:r>
                        <a:rPr lang="en-GB" sz="1100" dirty="0"/>
                        <a:t> local craft group.</a:t>
                      </a:r>
                      <a:endParaRPr lang="en-AU" sz="1100" dirty="0">
                        <a:solidFill>
                          <a:schemeClr val="accent1"/>
                        </a:solidFill>
                      </a:endParaRPr>
                    </a:p>
                  </a:txBody>
                  <a:tcPr marL="90000" marT="108000" marB="90000">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0"/>
                        </a:spcBef>
                        <a:spcAft>
                          <a:spcPts val="0"/>
                        </a:spcAft>
                        <a:buFont typeface="Arial" panose="020B0604020202020204" pitchFamily="34" charset="0"/>
                        <a:buChar char="•"/>
                      </a:pPr>
                      <a:r>
                        <a:rPr lang="en-GB" sz="1100"/>
                        <a:t>Recreational equipment is attracting teens – pool table used daily and other activities popular seasonally</a:t>
                      </a:r>
                    </a:p>
                    <a:p>
                      <a:pPr marL="171450" indent="-171450" algn="l">
                        <a:spcBef>
                          <a:spcPts val="0"/>
                        </a:spcBef>
                        <a:spcAft>
                          <a:spcPts val="0"/>
                        </a:spcAft>
                        <a:buFont typeface="Arial" panose="020B0604020202020204" pitchFamily="34" charset="0"/>
                        <a:buChar char="•"/>
                      </a:pPr>
                      <a:r>
                        <a:rPr lang="en-GB" sz="1100"/>
                        <a:t>IGA gift cards provided vital support.</a:t>
                      </a:r>
                    </a:p>
                    <a:p>
                      <a:pPr marL="171450" indent="-171450" algn="l">
                        <a:spcBef>
                          <a:spcPts val="0"/>
                        </a:spcBef>
                        <a:spcAft>
                          <a:spcPts val="0"/>
                        </a:spcAft>
                        <a:buFont typeface="Arial" panose="020B0604020202020204" pitchFamily="34" charset="0"/>
                        <a:buChar char="•"/>
                      </a:pPr>
                      <a:r>
                        <a:rPr lang="en-GB" sz="1100"/>
                        <a:t>Craft group (10-15 attendees) use donated supplies weekly.</a:t>
                      </a:r>
                      <a:endParaRPr lang="en-AU" sz="1100">
                        <a:solidFill>
                          <a:schemeClr val="accent1"/>
                        </a:solidFill>
                      </a:endParaRPr>
                    </a:p>
                  </a:txBody>
                  <a:tcPr marL="90000" marT="108000" marB="90000">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GB" sz="1100">
                          <a:solidFill>
                            <a:schemeClr val="accent1"/>
                          </a:solidFill>
                        </a:rPr>
                        <a:t>We are working internally to try to make more community donations in the next phase of the project </a:t>
                      </a:r>
                      <a:endParaRPr lang="en-AU" sz="1100">
                        <a:solidFill>
                          <a:schemeClr val="accent1"/>
                        </a:solidFill>
                      </a:endParaRPr>
                    </a:p>
                  </a:txBody>
                  <a:tcPr marL="90000" marT="108000" marB="90000">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2800">
                <a:tc>
                  <a:txBody>
                    <a:bodyPr/>
                    <a:lstStyle/>
                    <a:p>
                      <a:pPr algn="l">
                        <a:spcBef>
                          <a:spcPts val="0"/>
                        </a:spcBef>
                        <a:spcAft>
                          <a:spcPts val="0"/>
                        </a:spcAft>
                      </a:pPr>
                      <a:r>
                        <a:rPr lang="en-GB" sz="1100">
                          <a:solidFill>
                            <a:schemeClr val="accent1"/>
                          </a:solidFill>
                        </a:rPr>
                        <a:t>Funded M</a:t>
                      </a:r>
                      <a:r>
                        <a:rPr lang="en-AU" sz="1100">
                          <a:solidFill>
                            <a:schemeClr val="accent1"/>
                          </a:solidFill>
                        </a:rPr>
                        <a:t>ental Health First Aid training in Zeehan &amp; Strahan</a:t>
                      </a:r>
                    </a:p>
                    <a:p>
                      <a:pPr lvl="0" algn="l">
                        <a:spcBef>
                          <a:spcPts val="0"/>
                        </a:spcBef>
                        <a:spcAft>
                          <a:spcPts val="0"/>
                        </a:spcAft>
                        <a:buNone/>
                      </a:pPr>
                      <a:r>
                        <a:rPr lang="en-AU" sz="1100">
                          <a:solidFill>
                            <a:schemeClr val="accent1"/>
                          </a:solidFill>
                        </a:rPr>
                        <a:t>(completed)</a:t>
                      </a:r>
                    </a:p>
                  </a:txBody>
                  <a:tcPr marL="90000" marT="108000" marB="90000">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0"/>
                        </a:spcBef>
                        <a:spcAft>
                          <a:spcPts val="0"/>
                        </a:spcAft>
                        <a:buFont typeface="Arial" panose="020B0604020202020204" pitchFamily="34" charset="0"/>
                        <a:buChar char="•"/>
                      </a:pPr>
                      <a:r>
                        <a:rPr lang="en-GB" sz="1100" b="0"/>
                        <a:t>MHFA training accredited 29 West Coast locals to recognise</a:t>
                      </a:r>
                      <a:r>
                        <a:rPr lang="en-GB" sz="1100"/>
                        <a:t>, support, and connect </a:t>
                      </a:r>
                      <a:r>
                        <a:rPr lang="en-GB" sz="1100">
                          <a:solidFill>
                            <a:srgbClr val="00002F"/>
                          </a:solidFill>
                        </a:rPr>
                        <a:t>with</a:t>
                      </a:r>
                      <a:r>
                        <a:rPr lang="en-GB" sz="1100"/>
                        <a:t> individuals facing mental health challenges</a:t>
                      </a:r>
                      <a:endParaRPr lang="en-AU" sz="1100">
                        <a:solidFill>
                          <a:schemeClr val="accent1"/>
                        </a:solidFill>
                      </a:endParaRPr>
                    </a:p>
                  </a:txBody>
                  <a:tcPr marL="90000" marT="108000" marB="90000">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Bef>
                          <a:spcPts val="0"/>
                        </a:spcBef>
                        <a:spcAft>
                          <a:spcPts val="0"/>
                        </a:spcAft>
                        <a:buFont typeface="Arial" panose="020B0604020202020204" pitchFamily="34" charset="0"/>
                        <a:buNone/>
                      </a:pPr>
                      <a:r>
                        <a:rPr lang="en-GB" sz="1100">
                          <a:solidFill>
                            <a:schemeClr val="accent1"/>
                          </a:solidFill>
                        </a:rPr>
                        <a:t>Training completed</a:t>
                      </a:r>
                      <a:endParaRPr lang="en-AU" sz="1100">
                        <a:solidFill>
                          <a:schemeClr val="accent1"/>
                        </a:solidFill>
                      </a:endParaRPr>
                    </a:p>
                  </a:txBody>
                  <a:tcPr marL="90000" marT="108000" marB="90000">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GB" sz="1100">
                          <a:solidFill>
                            <a:schemeClr val="accent1"/>
                          </a:solidFill>
                        </a:rPr>
                        <a:t>Work with the community to identify more areas we can help improve </a:t>
                      </a:r>
                      <a:endParaRPr lang="en-AU" sz="1100">
                        <a:solidFill>
                          <a:schemeClr val="accent1"/>
                        </a:solidFill>
                      </a:endParaRPr>
                    </a:p>
                  </a:txBody>
                  <a:tcPr marL="90000" marT="108000" marB="90000">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2800">
                <a:tc>
                  <a:txBody>
                    <a:bodyPr/>
                    <a:lstStyle/>
                    <a:p>
                      <a:pPr algn="l">
                        <a:spcBef>
                          <a:spcPts val="0"/>
                        </a:spcBef>
                        <a:spcAft>
                          <a:spcPts val="0"/>
                        </a:spcAft>
                      </a:pPr>
                      <a:r>
                        <a:rPr lang="en-GB" sz="1100">
                          <a:solidFill>
                            <a:schemeClr val="accent1"/>
                          </a:solidFill>
                        </a:rPr>
                        <a:t>Western Strategic Partnerships Group membership </a:t>
                      </a:r>
                    </a:p>
                    <a:p>
                      <a:pPr lvl="0" algn="l">
                        <a:spcBef>
                          <a:spcPts val="0"/>
                        </a:spcBef>
                        <a:spcAft>
                          <a:spcPts val="0"/>
                        </a:spcAft>
                        <a:buNone/>
                      </a:pPr>
                      <a:r>
                        <a:rPr lang="en-GB" sz="1100">
                          <a:solidFill>
                            <a:schemeClr val="accent1"/>
                          </a:solidFill>
                        </a:rPr>
                        <a:t>(ongoing)</a:t>
                      </a:r>
                    </a:p>
                  </a:txBody>
                  <a:tcPr marL="90000" marT="108000" marB="90000">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0"/>
                        </a:spcBef>
                        <a:spcAft>
                          <a:spcPts val="0"/>
                        </a:spcAft>
                        <a:buFont typeface="Arial" panose="020B0604020202020204" pitchFamily="34" charset="0"/>
                        <a:buChar char="•"/>
                      </a:pPr>
                      <a:r>
                        <a:rPr lang="en-GB" sz="1100">
                          <a:solidFill>
                            <a:schemeClr val="accent1"/>
                          </a:solidFill>
                        </a:rPr>
                        <a:t>Illustrates Hydro’s broader commitment to the region</a:t>
                      </a:r>
                      <a:endParaRPr lang="en-AU" sz="1100">
                        <a:solidFill>
                          <a:schemeClr val="accent1"/>
                        </a:solidFill>
                      </a:endParaRPr>
                    </a:p>
                  </a:txBody>
                  <a:tcPr marL="90000" marT="108000" marB="90000">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r>
                        <a:rPr lang="en-GB" sz="1100">
                          <a:solidFill>
                            <a:schemeClr val="accent1"/>
                          </a:solidFill>
                        </a:rPr>
                        <a:t>Ongoing contribution to the group</a:t>
                      </a:r>
                      <a:endParaRPr lang="en-AU" sz="1100">
                        <a:solidFill>
                          <a:schemeClr val="accent1"/>
                        </a:solidFill>
                      </a:endParaRPr>
                    </a:p>
                  </a:txBody>
                  <a:tcPr marL="90000" marT="108000" marB="90000">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0"/>
                        </a:spcAft>
                      </a:pPr>
                      <a:endParaRPr lang="en-AU" sz="1100" dirty="0">
                        <a:solidFill>
                          <a:schemeClr val="accent1"/>
                        </a:solidFill>
                      </a:endParaRPr>
                    </a:p>
                  </a:txBody>
                  <a:tcPr marL="90000" marT="108000" marB="90000">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143309"/>
                  </a:ext>
                </a:extLst>
              </a:tr>
            </a:tbl>
          </a:graphicData>
        </a:graphic>
      </p:graphicFrame>
      <p:sp>
        <p:nvSpPr>
          <p:cNvPr id="9" name="TextBox 8">
            <a:extLst>
              <a:ext uri="{FF2B5EF4-FFF2-40B4-BE49-F238E27FC236}">
                <a16:creationId xmlns:a16="http://schemas.microsoft.com/office/drawing/2014/main" id="{A9A56C4A-05CD-0ED8-CD30-868EE2938365}"/>
              </a:ext>
            </a:extLst>
          </p:cNvPr>
          <p:cNvSpPr txBox="1"/>
          <p:nvPr/>
        </p:nvSpPr>
        <p:spPr>
          <a:xfrm>
            <a:off x="337371" y="1396818"/>
            <a:ext cx="8136000" cy="369332"/>
          </a:xfrm>
          <a:prstGeom prst="rect">
            <a:avLst/>
          </a:prstGeom>
          <a:noFill/>
        </p:spPr>
        <p:txBody>
          <a:bodyPr wrap="square" lIns="91440" tIns="45720" rIns="91440" bIns="45720" rtlCol="0" anchor="t">
            <a:spAutoFit/>
          </a:bodyPr>
          <a:lstStyle/>
          <a:p>
            <a:r>
              <a:rPr lang="en-GB">
                <a:solidFill>
                  <a:schemeClr val="accent2"/>
                </a:solidFill>
              </a:rPr>
              <a:t>Table 1:</a:t>
            </a:r>
            <a:r>
              <a:rPr lang="en-GB"/>
              <a:t> Current initiatives – completed or underway</a:t>
            </a:r>
            <a:endParaRPr lang="en-AU"/>
          </a:p>
        </p:txBody>
      </p:sp>
    </p:spTree>
    <p:extLst>
      <p:ext uri="{BB962C8B-B14F-4D97-AF65-F5344CB8AC3E}">
        <p14:creationId xmlns:p14="http://schemas.microsoft.com/office/powerpoint/2010/main" val="782731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A7271896-272D-5C9F-899A-B0E798E981A2}"/>
              </a:ext>
            </a:extLst>
          </p:cNvPr>
          <p:cNvSpPr>
            <a:spLocks noGrp="1"/>
          </p:cNvSpPr>
          <p:nvPr>
            <p:ph type="subTitle" idx="1"/>
          </p:nvPr>
        </p:nvSpPr>
        <p:spPr>
          <a:xfrm>
            <a:off x="468000" y="5436000"/>
            <a:ext cx="5760000" cy="1080000"/>
          </a:xfrm>
        </p:spPr>
        <p:txBody>
          <a:bodyPr vert="horz" lIns="36000" tIns="36000" rIns="36000" bIns="36000" rtlCol="0" anchor="t">
            <a:noAutofit/>
          </a:bodyPr>
          <a:lstStyle/>
          <a:p>
            <a:r>
              <a:rPr lang="en-US">
                <a:ea typeface="Calibri"/>
                <a:cs typeface="Calibri"/>
              </a:rPr>
              <a:t>Project and Accommodation Update</a:t>
            </a:r>
            <a:endParaRPr lang="en-US"/>
          </a:p>
        </p:txBody>
      </p:sp>
    </p:spTree>
    <p:extLst>
      <p:ext uri="{BB962C8B-B14F-4D97-AF65-F5344CB8AC3E}">
        <p14:creationId xmlns:p14="http://schemas.microsoft.com/office/powerpoint/2010/main" val="2298663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F95C9A-3E25-6AC4-5563-772432AFEB17}"/>
              </a:ext>
            </a:extLst>
          </p:cNvPr>
          <p:cNvSpPr>
            <a:spLocks noGrp="1"/>
          </p:cNvSpPr>
          <p:nvPr>
            <p:ph type="title"/>
          </p:nvPr>
        </p:nvSpPr>
        <p:spPr>
          <a:xfrm>
            <a:off x="468000" y="432000"/>
            <a:ext cx="6300000" cy="1080000"/>
          </a:xfrm>
        </p:spPr>
        <p:txBody>
          <a:bodyPr anchor="ctr">
            <a:normAutofit/>
          </a:bodyPr>
          <a:lstStyle/>
          <a:p>
            <a:r>
              <a:rPr lang="en-AU"/>
              <a:t>Refurbishment Projects Key facts</a:t>
            </a:r>
          </a:p>
        </p:txBody>
      </p:sp>
      <p:graphicFrame>
        <p:nvGraphicFramePr>
          <p:cNvPr id="6" name="Content Placeholder 1">
            <a:extLst>
              <a:ext uri="{FF2B5EF4-FFF2-40B4-BE49-F238E27FC236}">
                <a16:creationId xmlns:a16="http://schemas.microsoft.com/office/drawing/2014/main" id="{0D8576C5-2C0A-8BDD-C469-C6D3F978CC1F}"/>
              </a:ext>
            </a:extLst>
          </p:cNvPr>
          <p:cNvGraphicFramePr>
            <a:graphicFrameLocks noGrp="1"/>
          </p:cNvGraphicFramePr>
          <p:nvPr>
            <p:ph sz="quarter" idx="11"/>
            <p:extLst>
              <p:ext uri="{D42A27DB-BD31-4B8C-83A1-F6EECF244321}">
                <p14:modId xmlns:p14="http://schemas.microsoft.com/office/powerpoint/2010/main" val="3708374441"/>
              </p:ext>
            </p:extLst>
          </p:nvPr>
        </p:nvGraphicFramePr>
        <p:xfrm>
          <a:off x="468313" y="1565274"/>
          <a:ext cx="7920037" cy="41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3" name="Picture 112">
            <a:extLst>
              <a:ext uri="{FF2B5EF4-FFF2-40B4-BE49-F238E27FC236}">
                <a16:creationId xmlns:a16="http://schemas.microsoft.com/office/drawing/2014/main" id="{6B5A711A-F64C-B832-1A34-D7B060387D90}"/>
              </a:ext>
            </a:extLst>
          </p:cNvPr>
          <p:cNvPicPr>
            <a:picLocks noChangeAspect="1"/>
          </p:cNvPicPr>
          <p:nvPr/>
        </p:nvPicPr>
        <p:blipFill>
          <a:blip r:embed="rId7"/>
          <a:srcRect l="1" r="-16403"/>
          <a:stretch/>
        </p:blipFill>
        <p:spPr>
          <a:xfrm>
            <a:off x="596433" y="1586460"/>
            <a:ext cx="704288" cy="603848"/>
          </a:xfrm>
          <a:prstGeom prst="rect">
            <a:avLst/>
          </a:prstGeom>
        </p:spPr>
      </p:pic>
      <p:pic>
        <p:nvPicPr>
          <p:cNvPr id="114" name="Graphic 113" descr="Tools with solid fill">
            <a:extLst>
              <a:ext uri="{FF2B5EF4-FFF2-40B4-BE49-F238E27FC236}">
                <a16:creationId xmlns:a16="http://schemas.microsoft.com/office/drawing/2014/main" id="{DA892171-C725-8BBB-5034-1B4C62ADA8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9461" y="1673948"/>
            <a:ext cx="358840" cy="431702"/>
          </a:xfrm>
          <a:prstGeom prst="rect">
            <a:avLst/>
          </a:prstGeom>
        </p:spPr>
      </p:pic>
    </p:spTree>
    <p:extLst>
      <p:ext uri="{BB962C8B-B14F-4D97-AF65-F5344CB8AC3E}">
        <p14:creationId xmlns:p14="http://schemas.microsoft.com/office/powerpoint/2010/main" val="2001505901"/>
      </p:ext>
    </p:extLst>
  </p:cSld>
  <p:clrMapOvr>
    <a:masterClrMapping/>
  </p:clrMapOvr>
</p:sld>
</file>

<file path=ppt/theme/theme1.xml><?xml version="1.0" encoding="utf-8"?>
<a:theme xmlns:a="http://schemas.openxmlformats.org/drawingml/2006/main" name="Hydro Tasmania">
  <a:themeElements>
    <a:clrScheme name="Hydro Tasmania PPT">
      <a:dk1>
        <a:srgbClr val="003150"/>
      </a:dk1>
      <a:lt1>
        <a:srgbClr val="FFFFFF"/>
      </a:lt1>
      <a:dk2>
        <a:srgbClr val="003150"/>
      </a:dk2>
      <a:lt2>
        <a:srgbClr val="DBF0F2"/>
      </a:lt2>
      <a:accent1>
        <a:srgbClr val="003150"/>
      </a:accent1>
      <a:accent2>
        <a:srgbClr val="67D8DB"/>
      </a:accent2>
      <a:accent3>
        <a:srgbClr val="A5D867"/>
      </a:accent3>
      <a:accent4>
        <a:srgbClr val="FCD450"/>
      </a:accent4>
      <a:accent5>
        <a:srgbClr val="0099CC"/>
      </a:accent5>
      <a:accent6>
        <a:srgbClr val="009581"/>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ydro Tasmania PowerPoint Template.potx" id="{D9C3560A-7DD2-46E1-986D-11539AB61AC7}" vid="{12130B54-93E7-4B9D-825C-E5FD4D4901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188a1916-0f64-4131-9662-f51bb1bde046">HTE013-975206140-17428</_dlc_DocId>
    <_dlc_DocIdUrl xmlns="188a1916-0f64-4131-9662-f51bb1bde046">
      <Url>https://hydrotasmania.sharepoint.com/PE/CSR/_layouts/15/DocIdRedir.aspx?ID=HTE013-975206140-17428</Url>
      <Description>HTE013-975206140-17428</Description>
    </_dlc_DocIdUrl>
    <TaxCatchAll xmlns="188a1916-0f64-4131-9662-f51bb1bde046" xsi:nil="true"/>
    <lcf76f155ced4ddcb4097134ff3c332f xmlns="263e1d32-2510-4e5e-90a2-863c52de9155">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F74285F34CE0E42B5A9FC4B1577BB70" ma:contentTypeVersion="21" ma:contentTypeDescription="Create a new document." ma:contentTypeScope="" ma:versionID="6d7e695a4bc1d90cd4062f421cf5b776">
  <xsd:schema xmlns:xsd="http://www.w3.org/2001/XMLSchema" xmlns:xs="http://www.w3.org/2001/XMLSchema" xmlns:p="http://schemas.microsoft.com/office/2006/metadata/properties" xmlns:ns1="http://schemas.microsoft.com/sharepoint/v3" xmlns:ns2="188a1916-0f64-4131-9662-f51bb1bde046" xmlns:ns3="45c66d41-9731-459a-afde-5bec2ed54d88" xmlns:ns4="263e1d32-2510-4e5e-90a2-863c52de9155" targetNamespace="http://schemas.microsoft.com/office/2006/metadata/properties" ma:root="true" ma:fieldsID="c5b0a815d5030b980c72ec04b475fb58" ns1:_="" ns2:_="" ns3:_="" ns4:_="">
    <xsd:import namespace="http://schemas.microsoft.com/sharepoint/v3"/>
    <xsd:import namespace="188a1916-0f64-4131-9662-f51bb1bde046"/>
    <xsd:import namespace="45c66d41-9731-459a-afde-5bec2ed54d88"/>
    <xsd:import namespace="263e1d32-2510-4e5e-90a2-863c52de9155"/>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lcf76f155ced4ddcb4097134ff3c332f" minOccurs="0"/>
                <xsd:element ref="ns2:TaxCatchAll" minOccurs="0"/>
                <xsd:element ref="ns4:MediaServiceObjectDetectorVersions" minOccurs="0"/>
                <xsd:element ref="ns4:MediaServiceSearchProperties" minOccurs="0"/>
                <xsd:element ref="ns4: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0" nillable="true" ma:displayName="Unified Compliance Policy Properties" ma:hidden="true" ma:internalName="_ip_UnifiedCompliancePolicyProperties">
      <xsd:simpleType>
        <xsd:restriction base="dms:Note"/>
      </xsd:simpleType>
    </xsd:element>
    <xsd:element name="_ip_UnifiedCompliancePolicyUIAction" ma:index="3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8a1916-0f64-4131-9662-f51bb1bde04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708d5e30-0eae-4e13-90c6-2d2cde9c7225}" ma:internalName="TaxCatchAll" ma:showField="CatchAllData" ma:web="45c66d41-9731-459a-afde-5bec2ed54d8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5c66d41-9731-459a-afde-5bec2ed54d8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3e1d32-2510-4e5e-90a2-863c52de915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ba2c3d70-3546-4620-ba92-0e3bd0a9fcf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5C739E-87F7-4880-8601-92C8A07A5DFE}">
  <ds:schemaRefs>
    <ds:schemaRef ds:uri="http://schemas.microsoft.com/sharepoint/v3/contenttype/forms"/>
  </ds:schemaRefs>
</ds:datastoreItem>
</file>

<file path=customXml/itemProps2.xml><?xml version="1.0" encoding="utf-8"?>
<ds:datastoreItem xmlns:ds="http://schemas.openxmlformats.org/officeDocument/2006/customXml" ds:itemID="{6DFAE679-518C-4465-AF94-5BC529CFBC4D}">
  <ds:schemaRefs>
    <ds:schemaRef ds:uri="http://schemas.microsoft.com/sharepoint/events"/>
  </ds:schemaRefs>
</ds:datastoreItem>
</file>

<file path=customXml/itemProps3.xml><?xml version="1.0" encoding="utf-8"?>
<ds:datastoreItem xmlns:ds="http://schemas.openxmlformats.org/officeDocument/2006/customXml" ds:itemID="{42482019-1380-4B64-9BA6-15409F2F7C34}">
  <ds:schemaRefs>
    <ds:schemaRef ds:uri="188a1916-0f64-4131-9662-f51bb1bde046"/>
    <ds:schemaRef ds:uri="263e1d32-2510-4e5e-90a2-863c52de9155"/>
    <ds:schemaRef ds:uri="45c66d41-9731-459a-afde-5bec2ed54d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80A642A0-F1F2-4FAF-815A-922923822F1F}"/>
</file>

<file path=docProps/app.xml><?xml version="1.0" encoding="utf-8"?>
<Properties xmlns="http://schemas.openxmlformats.org/officeDocument/2006/extended-properties" xmlns:vt="http://schemas.openxmlformats.org/officeDocument/2006/docPropsVTypes">
  <Template>HT PowerPoint Template</Template>
  <TotalTime>8624</TotalTime>
  <Words>1224</Words>
  <Application>Microsoft Office PowerPoint</Application>
  <PresentationFormat>On-screen Show (4:3)</PresentationFormat>
  <Paragraphs>174</Paragraphs>
  <Slides>16</Slides>
  <Notes>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Arial,Sans-Serif</vt:lpstr>
      <vt:lpstr>Calibri</vt:lpstr>
      <vt:lpstr>Circular Std Book</vt:lpstr>
      <vt:lpstr>Wingdings,Sans-Serif</vt:lpstr>
      <vt:lpstr>Hydro Tasmania</vt:lpstr>
      <vt:lpstr>West Coast Project and Accommodation Update</vt:lpstr>
      <vt:lpstr>Introductions </vt:lpstr>
      <vt:lpstr>Program overview</vt:lpstr>
      <vt:lpstr>PowerPoint Presentation</vt:lpstr>
      <vt:lpstr> Social Impact Assessment  In 2022/2023 the Engagement Team undertook desktop and field research on the WC to investigate and understand the socio-economic complexities of this region. This is a standard base step that should be undertaken for any large project or where there may be significant impacts on a community.  </vt:lpstr>
      <vt:lpstr>West Coast Community Perception Survey</vt:lpstr>
      <vt:lpstr>Community initiatives to date</vt:lpstr>
      <vt:lpstr>PowerPoint Presentation</vt:lpstr>
      <vt:lpstr>Refurbishment Projects Key facts</vt:lpstr>
      <vt:lpstr>Accommodation Overview</vt:lpstr>
      <vt:lpstr>PowerPoint Presentation</vt:lpstr>
      <vt:lpstr>Indicative profile of dormitories </vt:lpstr>
      <vt:lpstr> Construction Timeline</vt:lpstr>
      <vt:lpstr>Important considerations</vt:lpstr>
      <vt:lpstr>PowerPoint Presentation</vt:lpstr>
      <vt:lpstr>Thank you!  Please reach out if you have any questions or would like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Coast Project and Accommodation Update</dc:title>
  <dc:creator>Anneke Le Roux</dc:creator>
  <cp:lastModifiedBy>Breandan McKeown</cp:lastModifiedBy>
  <cp:revision>1</cp:revision>
  <dcterms:created xsi:type="dcterms:W3CDTF">2025-02-26T23:55:57Z</dcterms:created>
  <dcterms:modified xsi:type="dcterms:W3CDTF">2025-07-30T22:41:00Z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197d6147-805d-4eea-b4c7-a9c86cae18fa</vt:lpwstr>
  </property>
  <property fmtid="{D5CDD505-2E9C-101B-9397-08002B2CF9AE}" pid="3" name="ContentTypeId">
    <vt:lpwstr>0x010100FF74285F34CE0E42B5A9FC4B1577BB70</vt:lpwstr>
  </property>
  <property fmtid="{D5CDD505-2E9C-101B-9397-08002B2CF9AE}" pid="4" name="MediaServiceImageTags">
    <vt:lpwstr/>
  </property>
</Properties>
</file>